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256" r:id="rId2"/>
    <p:sldId id="257" r:id="rId3"/>
    <p:sldId id="258" r:id="rId4"/>
    <p:sldId id="266" r:id="rId5"/>
    <p:sldId id="267" r:id="rId6"/>
    <p:sldId id="268" r:id="rId7"/>
    <p:sldId id="274" r:id="rId8"/>
    <p:sldId id="275" r:id="rId9"/>
    <p:sldId id="276" r:id="rId10"/>
    <p:sldId id="277" r:id="rId11"/>
    <p:sldId id="269" r:id="rId12"/>
    <p:sldId id="270" r:id="rId13"/>
    <p:sldId id="271" r:id="rId14"/>
    <p:sldId id="259" r:id="rId15"/>
    <p:sldId id="260" r:id="rId16"/>
    <p:sldId id="272" r:id="rId17"/>
    <p:sldId id="273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4" d="100"/>
          <a:sy n="64" d="100"/>
        </p:scale>
        <p:origin x="95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-130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CD283EE-FAB2-45CA-A93B-3148B1C06B39}" type="datetimeFigureOut">
              <a:rPr lang="en-US" smtClean="0"/>
              <a:t>4/16/2026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830936-A682-4D4A-A2B0-F915695EC5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51975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DF91BDB-01A4-3A52-4725-79BD9E9E8B4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D8A9742-2880-0786-41A9-D042B67618A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DDB8069-40F2-BBE0-6DB5-668454E0DD3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617836E-C5A3-FC52-06D3-6C8BA1CC244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9830936-A682-4D4A-A2B0-F915695EC512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84164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376BC18-C4BC-0200-2D27-0BE31DFDB03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BBAD670-E638-565F-2D6E-8A8096CC37E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A42D367-3A30-D78F-9A7E-3E9A6B28E81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C9ED784-32BB-568E-87E7-3A15C66C382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9830936-A682-4D4A-A2B0-F915695EC512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631099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805B40D-E934-3B3C-B62A-D3E2D10B81B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55E057A-6583-0978-A74B-0FD7AFA37CE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E32A959-317A-4381-2C4E-269EE7FCD8F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36DD86C-EB49-5F74-58FE-0B8E561A377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9830936-A682-4D4A-A2B0-F915695EC512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558078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9830936-A682-4D4A-A2B0-F915695EC512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40290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B0A2BD-A235-17D2-8659-2A2DCA94DE8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FF254FB-3189-EC5E-5E64-B05CA766E89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A5C91B0-D213-FD6F-05FE-FCE34CA136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55D9CD-1DE6-4FC3-8FD6-06E2B164F103}" type="datetimeFigureOut">
              <a:rPr lang="en-US" smtClean="0"/>
              <a:t>4/16/2026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445CE9C-22CB-6701-6250-2A71DE12B3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7A8E0F2-E153-1576-257B-C9908F30CD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033A45-2573-404C-9E41-EF21C25586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51372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4165AE-9EA4-1AC6-10B4-385E6ADA71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8FEC94C-E453-8F79-A1A8-C3AB3CE27DC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01B894E-F014-7AFF-7360-0253BA7E2D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55D9CD-1DE6-4FC3-8FD6-06E2B164F103}" type="datetimeFigureOut">
              <a:rPr lang="en-US" smtClean="0"/>
              <a:t>4/16/2026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BCFBFF4-3D77-FB7E-4C88-CC49B30369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E71472E-9294-5C90-E1A7-DB933B16C2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033A45-2573-404C-9E41-EF21C25586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35526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E320FAD-E0EE-1C33-FB4B-CA71F9E7F51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7EE4750-91C9-1D98-4BD2-E8EB2798EC7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36DDC2F-9DC4-AABE-1DC7-2612835229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55D9CD-1DE6-4FC3-8FD6-06E2B164F103}" type="datetimeFigureOut">
              <a:rPr lang="en-US" smtClean="0"/>
              <a:t>4/16/2026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26A2547-90DF-41B9-9AF2-5F2639B93B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6CF18D-2163-F8BC-92A2-FE6D2FE883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033A45-2573-404C-9E41-EF21C25586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61461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A5B140-C637-7B4D-6060-F02ADF0E1B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47CCCB-9BD4-A6AC-7B68-E9F1846FA4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7D48CDB-105F-5894-166E-9270B43ED8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55D9CD-1DE6-4FC3-8FD6-06E2B164F103}" type="datetimeFigureOut">
              <a:rPr lang="en-US" smtClean="0"/>
              <a:t>4/16/2026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D7C97A6-695B-9216-D93F-9B09B2C2EF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DF32B83-9B94-8BD0-DF6D-358771546B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033A45-2573-404C-9E41-EF21C25586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72054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9FCBEC-DA1F-FB2E-F0F3-7EC87EA97E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1FC0EF0-CAB6-7694-184F-AB379035D0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379829E-B3D7-73BE-2F8C-4530B5D31A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55D9CD-1DE6-4FC3-8FD6-06E2B164F103}" type="datetimeFigureOut">
              <a:rPr lang="en-US" smtClean="0"/>
              <a:t>4/16/2026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257CDB4-A363-2916-98C0-3F4E060135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47FB426-2E2B-FF62-AFE1-25FB33C756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033A45-2573-404C-9E41-EF21C25586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87169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DE773D-5AAF-D383-7ADA-E5FEEB63EC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CA64A3-0163-0873-411B-AA9063121DF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C52F396-3782-EAFF-B879-C14A463E6DF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756418C-DC70-4D72-9DCF-B127822A57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55D9CD-1DE6-4FC3-8FD6-06E2B164F103}" type="datetimeFigureOut">
              <a:rPr lang="en-US" smtClean="0"/>
              <a:t>4/16/2026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0E5FB61-2DC6-B37C-F5B2-8296B49524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1D8DF4E-EA40-BAF2-7A55-62966B36AB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033A45-2573-404C-9E41-EF21C25586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98273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FE00E5-F151-C3EC-5EC3-1024BBEC5C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C699911-806A-9E53-67E4-25D3D744E2B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1F79A2A-B7E2-FFD7-E798-A751EFED096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F44ABF2-CC7D-4852-8961-33ED0C98680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F4AB667-D3DE-ED4A-77FD-49455AF38B8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A1F64AB-C96E-C63D-1968-2C81DA491D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55D9CD-1DE6-4FC3-8FD6-06E2B164F103}" type="datetimeFigureOut">
              <a:rPr lang="en-US" smtClean="0"/>
              <a:t>4/16/2026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B8E9506-42AE-F65C-F3D7-F382A86A54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3577241-24FD-3AD9-A287-01AD253A27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033A45-2573-404C-9E41-EF21C25586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12761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F6AF5F-1FA7-BE8E-FE71-663272A7AD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D2A19B2-5C6D-1FCF-6E0C-0525689AAC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55D9CD-1DE6-4FC3-8FD6-06E2B164F103}" type="datetimeFigureOut">
              <a:rPr lang="en-US" smtClean="0"/>
              <a:t>4/16/2026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DBC331C-3AED-6574-3D00-C971933C18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56E7D52-FA17-969E-7DEE-8759C66D4B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033A45-2573-404C-9E41-EF21C25586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58103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21516C2-D285-8CEB-F90E-FFA87A0B65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55D9CD-1DE6-4FC3-8FD6-06E2B164F103}" type="datetimeFigureOut">
              <a:rPr lang="en-US" smtClean="0"/>
              <a:t>4/16/2026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5973F7B-7C30-3927-4C1C-75C985590B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BC0CC07-D931-D1C9-20D0-197807C7EE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033A45-2573-404C-9E41-EF21C25586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28435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59CB03-BCEE-DFCC-400E-8A8B554257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E12657-5534-B30A-B6D3-4FA0DED5EE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6D522A6-416E-4BCF-6897-056403A21F3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7932A01-FF76-E12C-4846-F8EABE5472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55D9CD-1DE6-4FC3-8FD6-06E2B164F103}" type="datetimeFigureOut">
              <a:rPr lang="en-US" smtClean="0"/>
              <a:t>4/16/2026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F4003B3-30B5-8BEB-57AF-CFFF41AD98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3E0339C-9EA9-DE5F-C1DB-584F011875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033A45-2573-404C-9E41-EF21C25586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81277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202D9B-189E-3D8C-0B3E-F30319A451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9617580-478D-A502-2470-CA526C58361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82AB307-FECE-A0AC-A26E-85EB2594C2D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E1928B9-992A-D775-361D-C75E0B4515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55D9CD-1DE6-4FC3-8FD6-06E2B164F103}" type="datetimeFigureOut">
              <a:rPr lang="en-US" smtClean="0"/>
              <a:t>4/16/2026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C40E2F9-57B5-232B-6490-BAA2056EE0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B3D035D-2F9E-2AA4-6EA1-37859864F9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033A45-2573-404C-9E41-EF21C25586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37424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46D8BC5-8F14-0BEA-DED7-A3C85CCE7E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B9B75EC-7599-F1C6-35D1-D4900499C0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C7494F-5C87-FFB6-B1BA-C6DBC2F78DE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55D9CD-1DE6-4FC3-8FD6-06E2B164F103}" type="datetimeFigureOut">
              <a:rPr lang="en-US" smtClean="0"/>
              <a:t>4/16/2026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C7E09F9-2725-41B2-4AA7-7DA8C3A5179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F4A21C0-15EC-5083-1814-1450CC266D5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33A45-2573-404C-9E41-EF21C25586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94180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18D8A3-DD86-04F7-9C5D-78310792D98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24200" y="1337169"/>
            <a:ext cx="9144000" cy="2387600"/>
          </a:xfrm>
        </p:spPr>
        <p:txBody>
          <a:bodyPr/>
          <a:lstStyle/>
          <a:p>
            <a:r>
              <a:rPr lang="en-US" b="1" dirty="0"/>
              <a:t>Inheritance in C++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68BC224B-231A-8A69-171D-A9AD283C102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47524" y="1038745"/>
            <a:ext cx="1087490" cy="10874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092096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8C5F5E9-7D45-AEA8-D53B-516AFD21ADB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950BAC-42EB-6A43-69D0-4815A2FAC8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7901"/>
            <a:ext cx="7946036" cy="1325563"/>
          </a:xfrm>
        </p:spPr>
        <p:txBody>
          <a:bodyPr/>
          <a:lstStyle/>
          <a:p>
            <a:r>
              <a:rPr lang="en-US" dirty="0"/>
              <a:t>Multilevel Inheritance </a:t>
            </a:r>
            <a:br>
              <a:rPr lang="en-US" dirty="0"/>
            </a:br>
            <a:r>
              <a:rPr lang="en-US" dirty="0"/>
              <a:t>Inheritance with multiple levels.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29568B6A-247F-3A81-CB5F-576E36361A6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27786" y="97901"/>
            <a:ext cx="1219306" cy="1219306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DE2C1BAD-9A2F-F518-C09E-3761AFE42A02}"/>
              </a:ext>
            </a:extLst>
          </p:cNvPr>
          <p:cNvSpPr txBox="1"/>
          <p:nvPr/>
        </p:nvSpPr>
        <p:spPr>
          <a:xfrm>
            <a:off x="838200" y="1706330"/>
            <a:ext cx="4590740" cy="42473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 dirty="0"/>
              <a:t>class employee : public salary</a:t>
            </a:r>
          </a:p>
          <a:p>
            <a:r>
              <a:rPr lang="en-US" b="1" dirty="0"/>
              <a:t>{</a:t>
            </a:r>
          </a:p>
          <a:p>
            <a:r>
              <a:rPr lang="en-US" b="1" dirty="0"/>
              <a:t>private:</a:t>
            </a:r>
          </a:p>
          <a:p>
            <a:r>
              <a:rPr lang="en-US" b="1" dirty="0"/>
              <a:t>	char name[20];</a:t>
            </a:r>
          </a:p>
          <a:p>
            <a:r>
              <a:rPr lang="en-US" b="1" dirty="0"/>
              <a:t>public:</a:t>
            </a:r>
          </a:p>
          <a:p>
            <a:r>
              <a:rPr lang="en-US" b="1" dirty="0"/>
              <a:t>	void </a:t>
            </a:r>
            <a:r>
              <a:rPr lang="en-US" b="1" dirty="0" err="1"/>
              <a:t>input_name</a:t>
            </a:r>
            <a:r>
              <a:rPr lang="en-US" b="1" dirty="0"/>
              <a:t>()</a:t>
            </a:r>
          </a:p>
          <a:p>
            <a:r>
              <a:rPr lang="en-US" b="1" dirty="0"/>
              <a:t>	{</a:t>
            </a:r>
          </a:p>
          <a:p>
            <a:r>
              <a:rPr lang="en-US" b="1" dirty="0"/>
              <a:t>	</a:t>
            </a:r>
            <a:r>
              <a:rPr lang="en-US" b="1" dirty="0" err="1"/>
              <a:t>cout</a:t>
            </a:r>
            <a:r>
              <a:rPr lang="en-US" b="1" dirty="0"/>
              <a:t>&lt;&lt;"enter name \n";</a:t>
            </a:r>
          </a:p>
          <a:p>
            <a:r>
              <a:rPr lang="en-US" b="1" dirty="0"/>
              <a:t>	</a:t>
            </a:r>
            <a:r>
              <a:rPr lang="en-US" b="1" dirty="0" err="1"/>
              <a:t>cin</a:t>
            </a:r>
            <a:r>
              <a:rPr lang="en-US" b="1" dirty="0"/>
              <a:t>&gt;&gt;name;</a:t>
            </a:r>
          </a:p>
          <a:p>
            <a:r>
              <a:rPr lang="en-US" b="1" dirty="0"/>
              <a:t>	}</a:t>
            </a:r>
          </a:p>
          <a:p>
            <a:r>
              <a:rPr lang="en-US" b="1" dirty="0"/>
              <a:t>	void </a:t>
            </a:r>
            <a:r>
              <a:rPr lang="en-US" b="1" dirty="0" err="1"/>
              <a:t>show_name</a:t>
            </a:r>
            <a:r>
              <a:rPr lang="en-US" b="1" dirty="0"/>
              <a:t>()</a:t>
            </a:r>
          </a:p>
          <a:p>
            <a:r>
              <a:rPr lang="en-US" b="1" dirty="0"/>
              <a:t>	{</a:t>
            </a:r>
          </a:p>
          <a:p>
            <a:r>
              <a:rPr lang="en-US" b="1" dirty="0"/>
              <a:t>   </a:t>
            </a:r>
            <a:r>
              <a:rPr lang="en-US" b="1" dirty="0" err="1"/>
              <a:t>cout</a:t>
            </a:r>
            <a:r>
              <a:rPr lang="en-US" b="1" dirty="0"/>
              <a:t>&lt;&lt;“employee   = "&lt;&lt;name&lt;&lt;"\n";</a:t>
            </a:r>
          </a:p>
          <a:p>
            <a:r>
              <a:rPr lang="en-US" b="1" dirty="0"/>
              <a:t>	}</a:t>
            </a:r>
          </a:p>
          <a:p>
            <a:r>
              <a:rPr lang="en-US" b="1" dirty="0"/>
              <a:t>};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8384271-24A0-40EE-8D44-A428474551DA}"/>
              </a:ext>
            </a:extLst>
          </p:cNvPr>
          <p:cNvSpPr txBox="1"/>
          <p:nvPr/>
        </p:nvSpPr>
        <p:spPr>
          <a:xfrm>
            <a:off x="7195902" y="1721320"/>
            <a:ext cx="4590740" cy="369331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 dirty="0"/>
              <a:t>int main()</a:t>
            </a:r>
          </a:p>
          <a:p>
            <a:r>
              <a:rPr lang="en-US" b="1" dirty="0"/>
              <a:t>{</a:t>
            </a:r>
          </a:p>
          <a:p>
            <a:r>
              <a:rPr lang="en-US" b="1" dirty="0"/>
              <a:t>employee e1;</a:t>
            </a:r>
          </a:p>
          <a:p>
            <a:r>
              <a:rPr lang="en-US" b="1" dirty="0"/>
              <a:t>e1.input_name();</a:t>
            </a:r>
          </a:p>
          <a:p>
            <a:r>
              <a:rPr lang="en-US" b="1" dirty="0"/>
              <a:t>e1.input_salary();</a:t>
            </a:r>
          </a:p>
          <a:p>
            <a:r>
              <a:rPr lang="en-US" b="1" dirty="0"/>
              <a:t>e1.input_city();</a:t>
            </a:r>
          </a:p>
          <a:p>
            <a:r>
              <a:rPr lang="en-US" b="1" dirty="0" err="1"/>
              <a:t>cout</a:t>
            </a:r>
            <a:r>
              <a:rPr lang="en-US" b="1" dirty="0"/>
              <a:t>&lt;&lt;“employee details\n”;</a:t>
            </a:r>
          </a:p>
          <a:p>
            <a:r>
              <a:rPr lang="en-US" b="1" dirty="0"/>
              <a:t>e1.show_name();</a:t>
            </a:r>
          </a:p>
          <a:p>
            <a:r>
              <a:rPr lang="en-US" b="1" dirty="0"/>
              <a:t>e1.show_salary();</a:t>
            </a:r>
          </a:p>
          <a:p>
            <a:r>
              <a:rPr lang="en-US" b="1" dirty="0"/>
              <a:t>e1.show_city();</a:t>
            </a:r>
          </a:p>
          <a:p>
            <a:r>
              <a:rPr lang="en-US" b="1" dirty="0"/>
              <a:t>return 0;</a:t>
            </a:r>
          </a:p>
          <a:p>
            <a:r>
              <a:rPr lang="en-US" b="1" dirty="0"/>
              <a:t>}</a:t>
            </a:r>
          </a:p>
          <a:p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50859575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3276601"/>
            <a:ext cx="8763000" cy="2133600"/>
          </a:xfrm>
        </p:spPr>
        <p:txBody>
          <a:bodyPr>
            <a:normAutofit fontScale="90000"/>
          </a:bodyPr>
          <a:lstStyle/>
          <a:p>
            <a:r>
              <a:rPr lang="en-IN" b="1" dirty="0"/>
              <a:t>Hybrid Inheritance</a:t>
            </a:r>
            <a:br>
              <a:rPr lang="en-IN" b="1" dirty="0"/>
            </a:br>
            <a:r>
              <a:rPr lang="en-IN" b="1" dirty="0"/>
              <a:t>Ambiguity Error </a:t>
            </a:r>
            <a:br>
              <a:rPr lang="en-IN" b="1" dirty="0"/>
            </a:br>
            <a:r>
              <a:rPr lang="en-IN" b="1" dirty="0"/>
              <a:t>C++</a:t>
            </a:r>
            <a:endParaRPr lang="en-US" b="1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694F2A2-B5E9-09D2-74F1-2B614D56CEA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0" y="990600"/>
            <a:ext cx="1524000" cy="1524000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0" y="0"/>
            <a:ext cx="9144000" cy="685800"/>
          </a:xfrm>
        </p:spPr>
        <p:txBody>
          <a:bodyPr>
            <a:normAutofit fontScale="90000"/>
          </a:bodyPr>
          <a:lstStyle/>
          <a:p>
            <a:br>
              <a:rPr lang="en-IN" dirty="0"/>
            </a:br>
            <a:r>
              <a:rPr lang="en-IN" dirty="0"/>
              <a:t>Ambiguity Error </a:t>
            </a:r>
            <a:br>
              <a:rPr lang="en-IN" dirty="0"/>
            </a:b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676400" y="1295400"/>
            <a:ext cx="381000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#include&lt;</a:t>
            </a:r>
            <a:r>
              <a:rPr lang="en-US" dirty="0" err="1"/>
              <a:t>iostream</a:t>
            </a:r>
            <a:r>
              <a:rPr lang="en-US" dirty="0"/>
              <a:t>&gt;</a:t>
            </a:r>
          </a:p>
          <a:p>
            <a:r>
              <a:rPr lang="en-US" dirty="0"/>
              <a:t>using namespace std;</a:t>
            </a:r>
          </a:p>
          <a:p>
            <a:r>
              <a:rPr lang="en-US" dirty="0"/>
              <a:t>class M</a:t>
            </a:r>
          </a:p>
          <a:p>
            <a:r>
              <a:rPr lang="en-US" dirty="0"/>
              <a:t>{</a:t>
            </a:r>
          </a:p>
          <a:p>
            <a:endParaRPr lang="en-US" dirty="0"/>
          </a:p>
          <a:p>
            <a:r>
              <a:rPr lang="en-US" dirty="0"/>
              <a:t>public:</a:t>
            </a:r>
          </a:p>
          <a:p>
            <a:r>
              <a:rPr lang="en-US" dirty="0"/>
              <a:t>    void show()</a:t>
            </a:r>
          </a:p>
          <a:p>
            <a:r>
              <a:rPr lang="en-US" dirty="0"/>
              <a:t>    {</a:t>
            </a:r>
          </a:p>
          <a:p>
            <a:r>
              <a:rPr lang="en-US" dirty="0"/>
              <a:t>        </a:t>
            </a:r>
            <a:r>
              <a:rPr lang="en-US" dirty="0" err="1"/>
              <a:t>cout</a:t>
            </a:r>
            <a:r>
              <a:rPr lang="en-US" dirty="0"/>
              <a:t>&lt;&lt;"JAVA\n";</a:t>
            </a:r>
          </a:p>
          <a:p>
            <a:r>
              <a:rPr lang="en-US" dirty="0"/>
              <a:t>    }</a:t>
            </a:r>
          </a:p>
          <a:p>
            <a:r>
              <a:rPr lang="en-US" dirty="0"/>
              <a:t>} ;</a:t>
            </a:r>
          </a:p>
          <a:p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6172200" y="1219201"/>
            <a:ext cx="4191000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/>
              <a:t>class N</a:t>
            </a:r>
          </a:p>
          <a:p>
            <a:r>
              <a:rPr lang="en-US" sz="2400" dirty="0"/>
              <a:t>{</a:t>
            </a:r>
          </a:p>
          <a:p>
            <a:endParaRPr lang="en-US" sz="2400" dirty="0"/>
          </a:p>
          <a:p>
            <a:r>
              <a:rPr lang="en-US" sz="2400" dirty="0"/>
              <a:t>public:</a:t>
            </a:r>
          </a:p>
          <a:p>
            <a:r>
              <a:rPr lang="en-US" sz="2400" dirty="0"/>
              <a:t>    void show()</a:t>
            </a:r>
          </a:p>
          <a:p>
            <a:r>
              <a:rPr lang="en-US" sz="2400" dirty="0"/>
              <a:t>    {</a:t>
            </a:r>
          </a:p>
          <a:p>
            <a:r>
              <a:rPr lang="en-US" sz="2400" dirty="0"/>
              <a:t>        </a:t>
            </a:r>
            <a:r>
              <a:rPr lang="en-US" sz="2400" dirty="0" err="1"/>
              <a:t>cout</a:t>
            </a:r>
            <a:r>
              <a:rPr lang="en-US" sz="2400" dirty="0"/>
              <a:t>&lt;&lt;"C++\n";</a:t>
            </a:r>
          </a:p>
          <a:p>
            <a:r>
              <a:rPr lang="en-US" sz="2400" dirty="0"/>
              <a:t>    }</a:t>
            </a:r>
          </a:p>
          <a:p>
            <a:r>
              <a:rPr lang="en-US" sz="2400" dirty="0"/>
              <a:t>} ;</a:t>
            </a:r>
          </a:p>
          <a:p>
            <a:endParaRPr 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991A9C48-A576-777E-5ECD-A30AFC8A65D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42974" y="119814"/>
            <a:ext cx="1219306" cy="1219306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752600" y="1524001"/>
            <a:ext cx="3657600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/>
              <a:t>class P: public M, public N</a:t>
            </a:r>
          </a:p>
          <a:p>
            <a:r>
              <a:rPr lang="en-US" sz="2400" dirty="0"/>
              <a:t>{</a:t>
            </a:r>
          </a:p>
          <a:p>
            <a:r>
              <a:rPr lang="en-US" sz="2400" dirty="0"/>
              <a:t>public:</a:t>
            </a:r>
          </a:p>
          <a:p>
            <a:r>
              <a:rPr lang="en-US" sz="2400" dirty="0"/>
              <a:t> void show()</a:t>
            </a:r>
          </a:p>
          <a:p>
            <a:r>
              <a:rPr lang="en-US" sz="2400" dirty="0"/>
              <a:t>    {</a:t>
            </a:r>
          </a:p>
          <a:p>
            <a:r>
              <a:rPr lang="en-US" sz="2400" dirty="0"/>
              <a:t>        </a:t>
            </a:r>
            <a:r>
              <a:rPr lang="en-US" sz="2400" dirty="0" err="1"/>
              <a:t>cout</a:t>
            </a:r>
            <a:r>
              <a:rPr lang="en-US" sz="2400" dirty="0"/>
              <a:t>&lt;&lt;"C\n";</a:t>
            </a:r>
          </a:p>
          <a:p>
            <a:r>
              <a:rPr lang="en-US" sz="2400" dirty="0"/>
              <a:t>        </a:t>
            </a:r>
          </a:p>
          <a:p>
            <a:r>
              <a:rPr lang="en-US" sz="2400" dirty="0"/>
              <a:t>    }</a:t>
            </a:r>
          </a:p>
          <a:p>
            <a:endParaRPr lang="en-US" sz="2400" dirty="0"/>
          </a:p>
          <a:p>
            <a:endParaRPr lang="en-US" sz="2400" dirty="0"/>
          </a:p>
          <a:p>
            <a:r>
              <a:rPr lang="en-US" sz="2400" dirty="0"/>
              <a:t>};</a:t>
            </a:r>
          </a:p>
          <a:p>
            <a:endParaRPr lang="en-US" sz="2400" dirty="0"/>
          </a:p>
          <a:p>
            <a:endParaRPr lang="en-US" sz="2400" dirty="0"/>
          </a:p>
        </p:txBody>
      </p:sp>
      <p:sp>
        <p:nvSpPr>
          <p:cNvPr id="5" name="Rectangle 4"/>
          <p:cNvSpPr/>
          <p:nvPr/>
        </p:nvSpPr>
        <p:spPr>
          <a:xfrm>
            <a:off x="6096000" y="1447800"/>
            <a:ext cx="4572000" cy="353943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800" dirty="0" err="1"/>
              <a:t>int</a:t>
            </a:r>
            <a:r>
              <a:rPr lang="en-US" sz="2800" dirty="0"/>
              <a:t> main()</a:t>
            </a:r>
          </a:p>
          <a:p>
            <a:r>
              <a:rPr lang="en-US" sz="2800" dirty="0"/>
              <a:t>{</a:t>
            </a:r>
          </a:p>
          <a:p>
            <a:r>
              <a:rPr lang="en-US" sz="2800" dirty="0"/>
              <a:t>    	P p1;</a:t>
            </a:r>
          </a:p>
          <a:p>
            <a:r>
              <a:rPr lang="en-US" sz="2800" dirty="0"/>
              <a:t>    	p1.M::show();</a:t>
            </a:r>
          </a:p>
          <a:p>
            <a:r>
              <a:rPr lang="en-US" sz="2800" dirty="0"/>
              <a:t>   	p1.N::show();</a:t>
            </a:r>
          </a:p>
          <a:p>
            <a:r>
              <a:rPr lang="en-US" sz="2800" dirty="0"/>
              <a:t>	p1.show();</a:t>
            </a:r>
          </a:p>
          <a:p>
            <a:r>
              <a:rPr lang="en-US" sz="2800" dirty="0"/>
              <a:t>    	return 0;</a:t>
            </a:r>
          </a:p>
          <a:p>
            <a:r>
              <a:rPr lang="en-US" sz="2800" dirty="0"/>
              <a:t>}</a:t>
            </a:r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1828800" y="0"/>
            <a:ext cx="8229600" cy="762000"/>
          </a:xfrm>
        </p:spPr>
        <p:txBody>
          <a:bodyPr>
            <a:normAutofit fontScale="90000"/>
          </a:bodyPr>
          <a:lstStyle/>
          <a:p>
            <a:br>
              <a:rPr lang="en-IN" dirty="0"/>
            </a:br>
            <a:r>
              <a:rPr lang="en-IN" dirty="0"/>
              <a:t>Ambiguity Error </a:t>
            </a:r>
            <a:br>
              <a:rPr lang="en-IN" dirty="0"/>
            </a:br>
            <a:endParaRPr lang="en-US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C0C8C09E-9928-E0B3-7772-457881DF9FE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27840" y="89940"/>
            <a:ext cx="1219306" cy="1219306"/>
          </a:xfrm>
          <a:prstGeom prst="rect">
            <a:avLst/>
          </a:prstGeo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730" y="-3123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IN" dirty="0"/>
              <a:t>Hybrid Inheritance</a:t>
            </a:r>
            <a:br>
              <a:rPr lang="en-IN" dirty="0"/>
            </a:br>
            <a:r>
              <a:rPr lang="en-IN" dirty="0"/>
              <a:t>virtual base classes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4724400" y="1524000"/>
            <a:ext cx="2667000" cy="12192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IN" dirty="0"/>
              <a:t>student</a:t>
            </a:r>
          </a:p>
          <a:p>
            <a:pPr algn="ctr"/>
            <a:r>
              <a:rPr lang="en-IN" dirty="0"/>
              <a:t>roll</a:t>
            </a:r>
          </a:p>
          <a:p>
            <a:pPr algn="ctr"/>
            <a:r>
              <a:rPr lang="en-IN" dirty="0"/>
              <a:t>name</a:t>
            </a:r>
          </a:p>
          <a:p>
            <a:pPr algn="ctr"/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6400800" y="3124200"/>
            <a:ext cx="2667000" cy="12192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IN" dirty="0"/>
              <a:t>sports</a:t>
            </a:r>
          </a:p>
          <a:p>
            <a:pPr algn="ctr"/>
            <a:r>
              <a:rPr lang="en-IN" dirty="0" err="1"/>
              <a:t>sportsmarks</a:t>
            </a:r>
            <a:endParaRPr lang="en-IN" dirty="0"/>
          </a:p>
          <a:p>
            <a:pPr algn="ctr"/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3581400" y="3200400"/>
            <a:ext cx="2667000" cy="12192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IN" dirty="0"/>
              <a:t>test</a:t>
            </a:r>
          </a:p>
          <a:p>
            <a:pPr algn="ctr"/>
            <a:r>
              <a:rPr lang="en-IN" dirty="0"/>
              <a:t>m1</a:t>
            </a:r>
          </a:p>
          <a:p>
            <a:pPr algn="ctr"/>
            <a:r>
              <a:rPr lang="en-IN" dirty="0"/>
              <a:t>m2</a:t>
            </a:r>
          </a:p>
          <a:p>
            <a:pPr algn="ctr"/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4876800" y="5181600"/>
            <a:ext cx="2667000" cy="12192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IN" dirty="0"/>
              <a:t>result</a:t>
            </a:r>
          </a:p>
          <a:p>
            <a:pPr algn="ctr"/>
            <a:r>
              <a:rPr lang="en-IN" dirty="0"/>
              <a:t>total</a:t>
            </a:r>
            <a:endParaRPr lang="en-US" dirty="0"/>
          </a:p>
        </p:txBody>
      </p:sp>
      <p:cxnSp>
        <p:nvCxnSpPr>
          <p:cNvPr id="9" name="Elbow Connector 8"/>
          <p:cNvCxnSpPr/>
          <p:nvPr/>
        </p:nvCxnSpPr>
        <p:spPr>
          <a:xfrm rot="5400000">
            <a:off x="5105399" y="2819400"/>
            <a:ext cx="533400" cy="228600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Elbow Connector 10"/>
          <p:cNvCxnSpPr/>
          <p:nvPr/>
        </p:nvCxnSpPr>
        <p:spPr>
          <a:xfrm rot="16200000" flipH="1">
            <a:off x="6438900" y="2781300"/>
            <a:ext cx="457200" cy="228600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Elbow Connector 12"/>
          <p:cNvCxnSpPr/>
          <p:nvPr/>
        </p:nvCxnSpPr>
        <p:spPr>
          <a:xfrm rot="16200000" flipH="1">
            <a:off x="4876800" y="4495800"/>
            <a:ext cx="762000" cy="609600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Elbow Connector 14"/>
          <p:cNvCxnSpPr/>
          <p:nvPr/>
        </p:nvCxnSpPr>
        <p:spPr>
          <a:xfrm rot="5400000">
            <a:off x="6324600" y="4419600"/>
            <a:ext cx="762000" cy="609600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1600200" y="1072278"/>
            <a:ext cx="152400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dirty="0"/>
              <a:t>result r1;</a:t>
            </a:r>
          </a:p>
          <a:p>
            <a:r>
              <a:rPr lang="en-IN" dirty="0"/>
              <a:t>roll</a:t>
            </a:r>
          </a:p>
          <a:p>
            <a:r>
              <a:rPr lang="en-IN" dirty="0"/>
              <a:t>name</a:t>
            </a:r>
          </a:p>
          <a:p>
            <a:r>
              <a:rPr lang="en-IN" dirty="0"/>
              <a:t>roll</a:t>
            </a:r>
          </a:p>
          <a:p>
            <a:r>
              <a:rPr lang="en-IN" dirty="0"/>
              <a:t>name</a:t>
            </a:r>
          </a:p>
          <a:p>
            <a:r>
              <a:rPr lang="en-IN" dirty="0"/>
              <a:t>m1</a:t>
            </a:r>
          </a:p>
          <a:p>
            <a:r>
              <a:rPr lang="en-IN" dirty="0"/>
              <a:t>m2</a:t>
            </a:r>
          </a:p>
          <a:p>
            <a:r>
              <a:rPr lang="en-IN" dirty="0" err="1"/>
              <a:t>sportsmarks</a:t>
            </a:r>
            <a:endParaRPr lang="en-IN" dirty="0"/>
          </a:p>
          <a:p>
            <a:r>
              <a:rPr lang="en-IN" dirty="0"/>
              <a:t>total</a:t>
            </a:r>
            <a:endParaRPr 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43928A39-C11B-4192-D009-695B015186C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91730" y="89940"/>
            <a:ext cx="1219306" cy="1219306"/>
          </a:xfrm>
          <a:prstGeom prst="rect">
            <a:avLst/>
          </a:prstGeom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23" y="-166140"/>
            <a:ext cx="8229600" cy="1143000"/>
          </a:xfrm>
        </p:spPr>
        <p:txBody>
          <a:bodyPr/>
          <a:lstStyle/>
          <a:p>
            <a:r>
              <a:rPr lang="en-IN" dirty="0"/>
              <a:t>virtual base classes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2743200" y="914400"/>
            <a:ext cx="2667000" cy="12192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IN" dirty="0"/>
              <a:t>student</a:t>
            </a:r>
          </a:p>
          <a:p>
            <a:pPr algn="ctr"/>
            <a:r>
              <a:rPr lang="en-IN" dirty="0"/>
              <a:t>roll</a:t>
            </a:r>
          </a:p>
          <a:p>
            <a:pPr algn="ctr"/>
            <a:r>
              <a:rPr lang="en-IN" dirty="0"/>
              <a:t>name</a:t>
            </a:r>
          </a:p>
          <a:p>
            <a:pPr algn="ctr"/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4419600" y="2667000"/>
            <a:ext cx="2667000" cy="12192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IN" dirty="0"/>
              <a:t>sports</a:t>
            </a:r>
          </a:p>
          <a:p>
            <a:pPr algn="ctr"/>
            <a:r>
              <a:rPr lang="en-IN" dirty="0" err="1"/>
              <a:t>sportsmarks</a:t>
            </a:r>
            <a:endParaRPr lang="en-IN" dirty="0"/>
          </a:p>
          <a:p>
            <a:pPr algn="ctr"/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1600200" y="2667000"/>
            <a:ext cx="2667000" cy="12192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IN" dirty="0"/>
              <a:t>test</a:t>
            </a:r>
          </a:p>
          <a:p>
            <a:pPr algn="ctr"/>
            <a:r>
              <a:rPr lang="en-IN" dirty="0"/>
              <a:t>m1</a:t>
            </a:r>
          </a:p>
          <a:p>
            <a:pPr algn="ctr"/>
            <a:r>
              <a:rPr lang="en-IN" dirty="0"/>
              <a:t>m2</a:t>
            </a:r>
          </a:p>
          <a:p>
            <a:pPr algn="ctr"/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2895600" y="4648200"/>
            <a:ext cx="2667000" cy="12192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IN" dirty="0"/>
              <a:t>result</a:t>
            </a:r>
          </a:p>
          <a:p>
            <a:pPr algn="ctr"/>
            <a:r>
              <a:rPr lang="en-IN" dirty="0"/>
              <a:t>total</a:t>
            </a:r>
            <a:endParaRPr lang="en-US" dirty="0"/>
          </a:p>
        </p:txBody>
      </p:sp>
      <p:cxnSp>
        <p:nvCxnSpPr>
          <p:cNvPr id="9" name="Elbow Connector 8"/>
          <p:cNvCxnSpPr/>
          <p:nvPr/>
        </p:nvCxnSpPr>
        <p:spPr>
          <a:xfrm rot="5400000">
            <a:off x="3124199" y="2286000"/>
            <a:ext cx="533400" cy="228600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Elbow Connector 10"/>
          <p:cNvCxnSpPr/>
          <p:nvPr/>
        </p:nvCxnSpPr>
        <p:spPr>
          <a:xfrm rot="16200000" flipH="1">
            <a:off x="4457700" y="2247900"/>
            <a:ext cx="457200" cy="228600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Elbow Connector 12"/>
          <p:cNvCxnSpPr/>
          <p:nvPr/>
        </p:nvCxnSpPr>
        <p:spPr>
          <a:xfrm rot="16200000" flipH="1">
            <a:off x="2895600" y="3962400"/>
            <a:ext cx="762000" cy="609600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Elbow Connector 14"/>
          <p:cNvCxnSpPr/>
          <p:nvPr/>
        </p:nvCxnSpPr>
        <p:spPr>
          <a:xfrm rot="5400000">
            <a:off x="4343400" y="3886200"/>
            <a:ext cx="762000" cy="609600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1752600" y="4521876"/>
            <a:ext cx="152400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dirty="0"/>
              <a:t>result r1;</a:t>
            </a:r>
          </a:p>
          <a:p>
            <a:r>
              <a:rPr lang="en-IN" dirty="0"/>
              <a:t>roll</a:t>
            </a:r>
          </a:p>
          <a:p>
            <a:r>
              <a:rPr lang="en-IN" dirty="0"/>
              <a:t>Name</a:t>
            </a:r>
          </a:p>
          <a:p>
            <a:r>
              <a:rPr lang="en-IN" dirty="0"/>
              <a:t>m1</a:t>
            </a:r>
          </a:p>
          <a:p>
            <a:r>
              <a:rPr lang="en-IN" dirty="0"/>
              <a:t>m2</a:t>
            </a:r>
          </a:p>
          <a:p>
            <a:r>
              <a:rPr lang="en-IN" dirty="0" err="1"/>
              <a:t>sportsmarks</a:t>
            </a:r>
            <a:endParaRPr lang="en-IN" dirty="0"/>
          </a:p>
          <a:p>
            <a:r>
              <a:rPr lang="en-IN" dirty="0"/>
              <a:t>total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5007012" y="2286000"/>
            <a:ext cx="7841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dirty="0"/>
              <a:t>virtual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3330612" y="2362200"/>
            <a:ext cx="7841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dirty="0"/>
              <a:t>virtual</a:t>
            </a:r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7162800" y="138563"/>
            <a:ext cx="3563732" cy="424731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dirty="0"/>
              <a:t>class student</a:t>
            </a:r>
          </a:p>
          <a:p>
            <a:r>
              <a:rPr lang="en-IN" dirty="0"/>
              <a:t>{</a:t>
            </a:r>
          </a:p>
          <a:p>
            <a:r>
              <a:rPr lang="en-IN" dirty="0"/>
              <a:t>}</a:t>
            </a:r>
          </a:p>
          <a:p>
            <a:endParaRPr lang="en-IN" dirty="0"/>
          </a:p>
          <a:p>
            <a:r>
              <a:rPr lang="en-IN" dirty="0"/>
              <a:t>class </a:t>
            </a:r>
            <a:r>
              <a:rPr lang="en-IN" dirty="0" err="1"/>
              <a:t>test:public</a:t>
            </a:r>
            <a:r>
              <a:rPr lang="en-IN" dirty="0"/>
              <a:t> virtual student</a:t>
            </a:r>
          </a:p>
          <a:p>
            <a:r>
              <a:rPr lang="en-IN" dirty="0"/>
              <a:t>{</a:t>
            </a:r>
          </a:p>
          <a:p>
            <a:r>
              <a:rPr lang="en-IN" dirty="0"/>
              <a:t>}</a:t>
            </a:r>
          </a:p>
          <a:p>
            <a:r>
              <a:rPr lang="en-IN" dirty="0"/>
              <a:t>class sports: public virtual  student</a:t>
            </a:r>
          </a:p>
          <a:p>
            <a:r>
              <a:rPr lang="en-IN" dirty="0"/>
              <a:t>{</a:t>
            </a:r>
          </a:p>
          <a:p>
            <a:endParaRPr lang="en-IN" dirty="0"/>
          </a:p>
          <a:p>
            <a:r>
              <a:rPr lang="en-IN" dirty="0"/>
              <a:t>} </a:t>
            </a:r>
          </a:p>
          <a:p>
            <a:endParaRPr lang="en-IN" dirty="0"/>
          </a:p>
          <a:p>
            <a:r>
              <a:rPr lang="en-IN" dirty="0"/>
              <a:t>class </a:t>
            </a:r>
            <a:r>
              <a:rPr lang="en-IN" dirty="0" err="1"/>
              <a:t>result:public</a:t>
            </a:r>
            <a:r>
              <a:rPr lang="en-IN" dirty="0"/>
              <a:t> test, public sports</a:t>
            </a:r>
          </a:p>
          <a:p>
            <a:r>
              <a:rPr lang="en-IN" dirty="0"/>
              <a:t>{</a:t>
            </a:r>
          </a:p>
          <a:p>
            <a:r>
              <a:rPr lang="en-IN" dirty="0"/>
              <a:t>}</a:t>
            </a:r>
            <a:endParaRPr 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F05EECD0-6D8C-11CE-D4BA-2E081BAD183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27786" y="97901"/>
            <a:ext cx="1219306" cy="1219306"/>
          </a:xfrm>
          <a:prstGeom prst="rect">
            <a:avLst/>
          </a:prstGeom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0E32DB-7947-9CF5-8689-28E9CF87D7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Hierarchical Inheritance</a:t>
            </a:r>
            <a:br>
              <a:rPr lang="en-US" dirty="0"/>
            </a:br>
            <a:r>
              <a:rPr lang="en-US" dirty="0"/>
              <a:t>One parent class and many child classes.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866069-2F36-E7C8-D979-88474E35E4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73110" y="1690715"/>
            <a:ext cx="4918023" cy="499489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1200" dirty="0"/>
              <a:t>class employee</a:t>
            </a:r>
          </a:p>
          <a:p>
            <a:pPr marL="0" indent="0">
              <a:buNone/>
            </a:pPr>
            <a:r>
              <a:rPr lang="en-US" sz="1200" dirty="0"/>
              <a:t>{</a:t>
            </a:r>
          </a:p>
          <a:p>
            <a:pPr marL="0" indent="0">
              <a:buNone/>
            </a:pPr>
            <a:r>
              <a:rPr lang="en-US" sz="1200" dirty="0"/>
              <a:t>private:</a:t>
            </a:r>
          </a:p>
          <a:p>
            <a:pPr marL="0" indent="0">
              <a:buNone/>
            </a:pPr>
            <a:r>
              <a:rPr lang="en-US" sz="1200" dirty="0"/>
              <a:t>       int empid;</a:t>
            </a:r>
          </a:p>
          <a:p>
            <a:pPr marL="0" indent="0">
              <a:buNone/>
            </a:pPr>
            <a:r>
              <a:rPr lang="en-US" sz="1200" dirty="0"/>
              <a:t>       char name[50];</a:t>
            </a:r>
          </a:p>
          <a:p>
            <a:pPr marL="0" indent="0">
              <a:buNone/>
            </a:pPr>
            <a:r>
              <a:rPr lang="en-US" sz="1200" dirty="0"/>
              <a:t>public:</a:t>
            </a:r>
          </a:p>
          <a:p>
            <a:pPr marL="0" indent="0">
              <a:buNone/>
            </a:pPr>
            <a:r>
              <a:rPr lang="en-US" sz="1200" dirty="0"/>
              <a:t>	void </a:t>
            </a:r>
            <a:r>
              <a:rPr lang="en-US" sz="1200" dirty="0" err="1"/>
              <a:t>input_emp</a:t>
            </a:r>
            <a:r>
              <a:rPr lang="en-US" sz="1200" dirty="0"/>
              <a:t>()</a:t>
            </a:r>
          </a:p>
          <a:p>
            <a:pPr marL="0" indent="0">
              <a:buNone/>
            </a:pPr>
            <a:r>
              <a:rPr lang="en-US" sz="1200" dirty="0"/>
              <a:t>	{</a:t>
            </a:r>
          </a:p>
          <a:p>
            <a:pPr marL="0" indent="0">
              <a:buNone/>
            </a:pPr>
            <a:r>
              <a:rPr lang="en-US" sz="1200" dirty="0"/>
              <a:t>	</a:t>
            </a:r>
            <a:r>
              <a:rPr lang="en-US" sz="1200" dirty="0" err="1"/>
              <a:t>cout</a:t>
            </a:r>
            <a:r>
              <a:rPr lang="en-US" sz="1200" dirty="0"/>
              <a:t>&lt;&lt;"enter empid and name\n";</a:t>
            </a:r>
          </a:p>
          <a:p>
            <a:pPr marL="0" indent="0">
              <a:buNone/>
            </a:pPr>
            <a:r>
              <a:rPr lang="en-US" sz="1200" dirty="0"/>
              <a:t>	</a:t>
            </a:r>
            <a:r>
              <a:rPr lang="en-US" sz="1200" dirty="0" err="1"/>
              <a:t>cin</a:t>
            </a:r>
            <a:r>
              <a:rPr lang="en-US" sz="1200" dirty="0"/>
              <a:t>&gt;&gt;empid&gt;&gt;name;</a:t>
            </a:r>
          </a:p>
          <a:p>
            <a:pPr marL="0" indent="0">
              <a:buNone/>
            </a:pPr>
            <a:r>
              <a:rPr lang="en-US" sz="1200" dirty="0"/>
              <a:t>	}</a:t>
            </a:r>
          </a:p>
          <a:p>
            <a:pPr marL="0" indent="0">
              <a:buNone/>
            </a:pPr>
            <a:r>
              <a:rPr lang="en-US" sz="1200" dirty="0"/>
              <a:t>	void </a:t>
            </a:r>
            <a:r>
              <a:rPr lang="en-US" sz="1200" dirty="0" err="1"/>
              <a:t>show_emp</a:t>
            </a:r>
            <a:r>
              <a:rPr lang="en-US" sz="1200" dirty="0"/>
              <a:t>()</a:t>
            </a:r>
          </a:p>
          <a:p>
            <a:pPr marL="0" indent="0">
              <a:buNone/>
            </a:pPr>
            <a:r>
              <a:rPr lang="en-US" sz="1200" dirty="0"/>
              <a:t>	{</a:t>
            </a:r>
          </a:p>
          <a:p>
            <a:pPr marL="0" indent="0">
              <a:buNone/>
            </a:pPr>
            <a:r>
              <a:rPr lang="en-US" sz="1200" dirty="0"/>
              <a:t>	</a:t>
            </a:r>
            <a:r>
              <a:rPr lang="en-US" sz="1200" dirty="0" err="1"/>
              <a:t>cout</a:t>
            </a:r>
            <a:r>
              <a:rPr lang="en-US" sz="1200" dirty="0"/>
              <a:t>&lt;&lt;"employee id = "&lt;&lt;empid&lt;&lt;"\n";</a:t>
            </a:r>
          </a:p>
          <a:p>
            <a:pPr marL="0" indent="0">
              <a:buNone/>
            </a:pPr>
            <a:r>
              <a:rPr lang="en-US" sz="1200" dirty="0"/>
              <a:t>	</a:t>
            </a:r>
            <a:r>
              <a:rPr lang="en-US" sz="1200" dirty="0" err="1"/>
              <a:t>cout</a:t>
            </a:r>
            <a:r>
              <a:rPr lang="en-US" sz="1200" dirty="0"/>
              <a:t>&lt;&lt;"employee name ="&lt;&lt;name&lt;&lt;"\n";</a:t>
            </a:r>
          </a:p>
          <a:p>
            <a:pPr marL="0" indent="0">
              <a:buNone/>
            </a:pPr>
            <a:r>
              <a:rPr lang="en-US" sz="1200" dirty="0"/>
              <a:t>	}</a:t>
            </a:r>
          </a:p>
          <a:p>
            <a:pPr marL="0" indent="0">
              <a:buNone/>
            </a:pPr>
            <a:r>
              <a:rPr lang="en-US" sz="1200" dirty="0"/>
              <a:t>};</a:t>
            </a:r>
          </a:p>
          <a:p>
            <a:pPr marL="0" indent="0">
              <a:buNone/>
            </a:pPr>
            <a:endParaRPr lang="en-US" sz="12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3DFBF0C-4F9E-7AB1-C461-AE6088CD55E5}"/>
              </a:ext>
            </a:extLst>
          </p:cNvPr>
          <p:cNvSpPr txBox="1"/>
          <p:nvPr/>
        </p:nvSpPr>
        <p:spPr>
          <a:xfrm>
            <a:off x="6029785" y="1661358"/>
            <a:ext cx="6093500" cy="42473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class teacher : public employee</a:t>
            </a:r>
          </a:p>
          <a:p>
            <a:r>
              <a:rPr lang="en-US" dirty="0"/>
              <a:t>{</a:t>
            </a:r>
          </a:p>
          <a:p>
            <a:r>
              <a:rPr lang="en-US" dirty="0"/>
              <a:t>private:</a:t>
            </a:r>
          </a:p>
          <a:p>
            <a:r>
              <a:rPr lang="en-US" dirty="0"/>
              <a:t>	char subject[20];</a:t>
            </a:r>
          </a:p>
          <a:p>
            <a:r>
              <a:rPr lang="en-US" dirty="0"/>
              <a:t>public:</a:t>
            </a:r>
          </a:p>
          <a:p>
            <a:r>
              <a:rPr lang="en-US" dirty="0"/>
              <a:t>	void </a:t>
            </a:r>
            <a:r>
              <a:rPr lang="en-US" dirty="0" err="1"/>
              <a:t>input_subject</a:t>
            </a:r>
            <a:r>
              <a:rPr lang="en-US" dirty="0"/>
              <a:t>()</a:t>
            </a:r>
          </a:p>
          <a:p>
            <a:r>
              <a:rPr lang="en-US" dirty="0"/>
              <a:t>	{</a:t>
            </a:r>
          </a:p>
          <a:p>
            <a:r>
              <a:rPr lang="en-US" dirty="0"/>
              <a:t>	</a:t>
            </a:r>
            <a:r>
              <a:rPr lang="en-US" dirty="0" err="1"/>
              <a:t>cout</a:t>
            </a:r>
            <a:r>
              <a:rPr lang="en-US" dirty="0"/>
              <a:t>&lt;&lt;"enter subject name \n";</a:t>
            </a:r>
          </a:p>
          <a:p>
            <a:r>
              <a:rPr lang="en-US" dirty="0"/>
              <a:t>	</a:t>
            </a:r>
            <a:r>
              <a:rPr lang="en-US" dirty="0" err="1"/>
              <a:t>cin</a:t>
            </a:r>
            <a:r>
              <a:rPr lang="en-US" dirty="0"/>
              <a:t>&gt;&gt;subject;</a:t>
            </a:r>
          </a:p>
          <a:p>
            <a:r>
              <a:rPr lang="en-US" dirty="0"/>
              <a:t>	}</a:t>
            </a:r>
          </a:p>
          <a:p>
            <a:r>
              <a:rPr lang="en-US" dirty="0"/>
              <a:t>	void </a:t>
            </a:r>
            <a:r>
              <a:rPr lang="en-US" dirty="0" err="1"/>
              <a:t>show_subject</a:t>
            </a:r>
            <a:r>
              <a:rPr lang="en-US" dirty="0"/>
              <a:t>()</a:t>
            </a:r>
          </a:p>
          <a:p>
            <a:r>
              <a:rPr lang="en-US" dirty="0"/>
              <a:t>	{</a:t>
            </a:r>
          </a:p>
          <a:p>
            <a:r>
              <a:rPr lang="en-US" dirty="0"/>
              <a:t>	</a:t>
            </a:r>
            <a:r>
              <a:rPr lang="en-US" dirty="0" err="1"/>
              <a:t>cout</a:t>
            </a:r>
            <a:r>
              <a:rPr lang="en-US" dirty="0"/>
              <a:t>&lt;&lt;"subject  = "&lt;&lt;subject&lt;&lt;"\n";</a:t>
            </a:r>
          </a:p>
          <a:p>
            <a:r>
              <a:rPr lang="en-US" dirty="0"/>
              <a:t>	}</a:t>
            </a:r>
          </a:p>
          <a:p>
            <a:r>
              <a:rPr lang="en-US" dirty="0"/>
              <a:t>};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96D13DD8-67A8-7591-C7CE-3CECC7C9BA6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27786" y="97901"/>
            <a:ext cx="1219306" cy="12193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265783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6BFA213-EBA8-6706-351F-0D3688591B9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19B343-97BD-1F29-1F38-F924CE9177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8121" y="170885"/>
            <a:ext cx="9415072" cy="963771"/>
          </a:xfrm>
        </p:spPr>
        <p:txBody>
          <a:bodyPr>
            <a:normAutofit fontScale="90000"/>
          </a:bodyPr>
          <a:lstStyle/>
          <a:p>
            <a:r>
              <a:rPr lang="en-US" dirty="0"/>
              <a:t>Hierarchical Inheritance</a:t>
            </a:r>
            <a:br>
              <a:rPr lang="en-US" dirty="0"/>
            </a:br>
            <a:r>
              <a:rPr lang="en-US" dirty="0"/>
              <a:t>One parent class and many child classes.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F8E40BD0-5490-62DD-AA8A-171AF606282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27786" y="97901"/>
            <a:ext cx="1219306" cy="1219306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70C5646D-0ACA-91EA-217F-0A1DFA4ED8EC}"/>
              </a:ext>
            </a:extLst>
          </p:cNvPr>
          <p:cNvSpPr txBox="1"/>
          <p:nvPr/>
        </p:nvSpPr>
        <p:spPr>
          <a:xfrm>
            <a:off x="573372" y="1706329"/>
            <a:ext cx="5647546" cy="42473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 dirty="0"/>
              <a:t>class hod : public employee</a:t>
            </a:r>
          </a:p>
          <a:p>
            <a:r>
              <a:rPr lang="en-US" b="1" dirty="0"/>
              <a:t>{</a:t>
            </a:r>
          </a:p>
          <a:p>
            <a:r>
              <a:rPr lang="en-US" b="1" dirty="0"/>
              <a:t>private:</a:t>
            </a:r>
          </a:p>
          <a:p>
            <a:r>
              <a:rPr lang="en-US" b="1" dirty="0"/>
              <a:t>	char dept[20];</a:t>
            </a:r>
          </a:p>
          <a:p>
            <a:r>
              <a:rPr lang="en-US" b="1" dirty="0"/>
              <a:t>public:</a:t>
            </a:r>
          </a:p>
          <a:p>
            <a:r>
              <a:rPr lang="en-US" b="1" dirty="0"/>
              <a:t>	void </a:t>
            </a:r>
            <a:r>
              <a:rPr lang="en-US" b="1" dirty="0" err="1"/>
              <a:t>input_dept</a:t>
            </a:r>
            <a:r>
              <a:rPr lang="en-US" b="1" dirty="0"/>
              <a:t>()</a:t>
            </a:r>
          </a:p>
          <a:p>
            <a:r>
              <a:rPr lang="en-US" b="1" dirty="0"/>
              <a:t>	{</a:t>
            </a:r>
          </a:p>
          <a:p>
            <a:r>
              <a:rPr lang="en-US" b="1" dirty="0"/>
              <a:t>	</a:t>
            </a:r>
            <a:r>
              <a:rPr lang="en-US" b="1" dirty="0" err="1"/>
              <a:t>cout</a:t>
            </a:r>
            <a:r>
              <a:rPr lang="en-US" b="1" dirty="0"/>
              <a:t>&lt;&lt;"enter department \n";</a:t>
            </a:r>
          </a:p>
          <a:p>
            <a:r>
              <a:rPr lang="en-US" b="1" dirty="0"/>
              <a:t>	</a:t>
            </a:r>
            <a:r>
              <a:rPr lang="en-US" b="1" dirty="0" err="1"/>
              <a:t>cin</a:t>
            </a:r>
            <a:r>
              <a:rPr lang="en-US" b="1" dirty="0"/>
              <a:t>&gt;&gt;dept;</a:t>
            </a:r>
          </a:p>
          <a:p>
            <a:r>
              <a:rPr lang="en-US" b="1" dirty="0"/>
              <a:t>	}</a:t>
            </a:r>
          </a:p>
          <a:p>
            <a:r>
              <a:rPr lang="en-US" b="1" dirty="0"/>
              <a:t>	void </a:t>
            </a:r>
            <a:r>
              <a:rPr lang="en-US" b="1" dirty="0" err="1"/>
              <a:t>show_dept</a:t>
            </a:r>
            <a:r>
              <a:rPr lang="en-US" b="1" dirty="0"/>
              <a:t>()</a:t>
            </a:r>
          </a:p>
          <a:p>
            <a:r>
              <a:rPr lang="en-US" b="1" dirty="0"/>
              <a:t>	{</a:t>
            </a:r>
          </a:p>
          <a:p>
            <a:r>
              <a:rPr lang="en-US" b="1" dirty="0"/>
              <a:t>	</a:t>
            </a:r>
            <a:r>
              <a:rPr lang="en-US" b="1" dirty="0" err="1"/>
              <a:t>cout</a:t>
            </a:r>
            <a:r>
              <a:rPr lang="en-US" b="1" dirty="0"/>
              <a:t>&lt;&lt;"department  = "&lt;&lt;dept&lt;&lt;"\n";</a:t>
            </a:r>
          </a:p>
          <a:p>
            <a:r>
              <a:rPr lang="en-US" b="1" dirty="0"/>
              <a:t>	}</a:t>
            </a:r>
          </a:p>
          <a:p>
            <a:r>
              <a:rPr lang="en-US" b="1" dirty="0"/>
              <a:t>};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27E22B4-EDC4-6DB7-804F-B7AB6D423B6C}"/>
              </a:ext>
            </a:extLst>
          </p:cNvPr>
          <p:cNvSpPr txBox="1"/>
          <p:nvPr/>
        </p:nvSpPr>
        <p:spPr>
          <a:xfrm>
            <a:off x="6509475" y="1706330"/>
            <a:ext cx="5437683" cy="42473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 dirty="0"/>
              <a:t>int main()</a:t>
            </a:r>
          </a:p>
          <a:p>
            <a:r>
              <a:rPr lang="en-US" b="1" dirty="0"/>
              <a:t>{</a:t>
            </a:r>
          </a:p>
          <a:p>
            <a:r>
              <a:rPr lang="en-US" b="1" dirty="0"/>
              <a:t>	teacher t1;</a:t>
            </a:r>
          </a:p>
          <a:p>
            <a:r>
              <a:rPr lang="en-US" b="1" dirty="0"/>
              <a:t>	t1.input_emp();</a:t>
            </a:r>
          </a:p>
          <a:p>
            <a:r>
              <a:rPr lang="en-US" b="1" dirty="0"/>
              <a:t>	t1.input_subject();</a:t>
            </a:r>
          </a:p>
          <a:p>
            <a:r>
              <a:rPr lang="en-US" b="1" dirty="0"/>
              <a:t>	t1.show_emp();</a:t>
            </a:r>
          </a:p>
          <a:p>
            <a:r>
              <a:rPr lang="en-US" b="1" dirty="0"/>
              <a:t>	t1.show_subject();</a:t>
            </a:r>
          </a:p>
          <a:p>
            <a:endParaRPr lang="en-US" b="1" dirty="0"/>
          </a:p>
          <a:p>
            <a:r>
              <a:rPr lang="en-US" b="1" dirty="0"/>
              <a:t>	hod  h1;</a:t>
            </a:r>
          </a:p>
          <a:p>
            <a:r>
              <a:rPr lang="en-US" b="1" dirty="0"/>
              <a:t>	h1.input_emp();</a:t>
            </a:r>
          </a:p>
          <a:p>
            <a:r>
              <a:rPr lang="en-US" b="1" dirty="0"/>
              <a:t>	h1.input_dept();</a:t>
            </a:r>
          </a:p>
          <a:p>
            <a:r>
              <a:rPr lang="en-US" b="1" dirty="0"/>
              <a:t>	h1.show_emp();</a:t>
            </a:r>
          </a:p>
          <a:p>
            <a:r>
              <a:rPr lang="en-US" b="1" dirty="0"/>
              <a:t>	h1.show_dept();</a:t>
            </a:r>
          </a:p>
          <a:p>
            <a:r>
              <a:rPr lang="en-US" b="1" dirty="0"/>
              <a:t>return 0;</a:t>
            </a:r>
          </a:p>
          <a:p>
            <a:r>
              <a:rPr lang="en-US" b="1" dirty="0"/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36930690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B7CA25-B0A3-2A5B-8929-A26613846C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43132" y="230213"/>
            <a:ext cx="6851754" cy="519295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Inheritance in C++	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23AB08-0FCC-1455-98E8-6AD07FEB54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43132" y="1027905"/>
            <a:ext cx="10410668" cy="5492815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en-US" sz="3200" b="1" dirty="0"/>
              <a:t>Inheritance means the child class of a program can use the data members and member functions of the parent class.</a:t>
            </a:r>
          </a:p>
          <a:p>
            <a:pPr algn="just"/>
            <a:r>
              <a:rPr lang="en-US" sz="3200" b="1" dirty="0"/>
              <a:t>Types of inheritance </a:t>
            </a:r>
          </a:p>
          <a:p>
            <a:pPr algn="just"/>
            <a:r>
              <a:rPr lang="en-US" sz="3200" b="1" dirty="0"/>
              <a:t>Single inheritance  : One parent class and one child class.</a:t>
            </a:r>
          </a:p>
          <a:p>
            <a:pPr algn="just"/>
            <a:r>
              <a:rPr lang="en-US" sz="3200" b="1" dirty="0"/>
              <a:t>Hierarchical inheritance : One parent class and many child classes.</a:t>
            </a:r>
          </a:p>
          <a:p>
            <a:pPr algn="just"/>
            <a:r>
              <a:rPr lang="en-US" sz="3200" b="1" dirty="0"/>
              <a:t>Multiple inheritance : Many parent classes and one child class. </a:t>
            </a:r>
          </a:p>
          <a:p>
            <a:pPr algn="just"/>
            <a:r>
              <a:rPr lang="en-US" sz="3200" b="1" dirty="0"/>
              <a:t>Multilevel inheritance </a:t>
            </a:r>
          </a:p>
          <a:p>
            <a:pPr algn="just"/>
            <a:r>
              <a:rPr lang="en-US" sz="3200" b="1" dirty="0"/>
              <a:t>Inheritance having multiple levels.</a:t>
            </a:r>
          </a:p>
          <a:p>
            <a:pPr algn="just"/>
            <a:r>
              <a:rPr lang="en-US" sz="3200" b="1" dirty="0"/>
              <a:t>Hybrid inheritance </a:t>
            </a:r>
          </a:p>
          <a:p>
            <a:pPr algn="just"/>
            <a:r>
              <a:rPr lang="en-US" sz="3200" b="1" dirty="0"/>
              <a:t>Mix of all inheritance.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F451667-A5FD-879F-7BAD-11F550F49C8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27454" y="101560"/>
            <a:ext cx="926346" cy="9263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81501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F3C7C119-B9B7-2AE7-135F-05D5125CF37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27454" y="101560"/>
            <a:ext cx="926346" cy="926346"/>
          </a:xfrm>
          <a:prstGeom prst="rect">
            <a:avLst/>
          </a:prstGeom>
        </p:spPr>
      </p:pic>
      <p:sp>
        <p:nvSpPr>
          <p:cNvPr id="7" name="Title 1">
            <a:extLst>
              <a:ext uri="{FF2B5EF4-FFF2-40B4-BE49-F238E27FC236}">
                <a16:creationId xmlns:a16="http://schemas.microsoft.com/office/drawing/2014/main" id="{1674070E-1BD8-317A-10A3-1D0CBEDAB7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43132" y="230213"/>
            <a:ext cx="6851754" cy="519295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Single Inheritance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27EF89B-3D52-40A2-EC45-04CCD3419384}"/>
              </a:ext>
            </a:extLst>
          </p:cNvPr>
          <p:cNvSpPr txBox="1"/>
          <p:nvPr/>
        </p:nvSpPr>
        <p:spPr>
          <a:xfrm>
            <a:off x="1019333" y="914404"/>
            <a:ext cx="4751882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class  room</a:t>
            </a:r>
          </a:p>
          <a:p>
            <a:r>
              <a:rPr lang="en-US" sz="2000" dirty="0"/>
              <a:t>{</a:t>
            </a:r>
          </a:p>
          <a:p>
            <a:r>
              <a:rPr lang="en-US" sz="2000" dirty="0"/>
              <a:t>protected:</a:t>
            </a:r>
          </a:p>
          <a:p>
            <a:r>
              <a:rPr lang="en-US" sz="2000" dirty="0"/>
              <a:t>int l;</a:t>
            </a:r>
          </a:p>
          <a:p>
            <a:r>
              <a:rPr lang="en-US" sz="2000" dirty="0"/>
              <a:t>int w;</a:t>
            </a:r>
          </a:p>
          <a:p>
            <a:r>
              <a:rPr lang="en-US" sz="2000" dirty="0"/>
              <a:t>public:</a:t>
            </a:r>
          </a:p>
          <a:p>
            <a:r>
              <a:rPr lang="en-US" sz="2000" dirty="0"/>
              <a:t>void input()</a:t>
            </a:r>
          </a:p>
          <a:p>
            <a:r>
              <a:rPr lang="en-US" sz="2000" dirty="0"/>
              <a:t>{</a:t>
            </a:r>
          </a:p>
          <a:p>
            <a:r>
              <a:rPr lang="en-US" sz="2000" dirty="0" err="1"/>
              <a:t>cout</a:t>
            </a:r>
            <a:r>
              <a:rPr lang="en-US" sz="2000" dirty="0"/>
              <a:t>&lt;&lt;“enter length and width\n”;</a:t>
            </a:r>
          </a:p>
          <a:p>
            <a:r>
              <a:rPr lang="en-US" sz="2000" dirty="0" err="1"/>
              <a:t>cin</a:t>
            </a:r>
            <a:r>
              <a:rPr lang="en-US" sz="2000" dirty="0"/>
              <a:t>&gt;&gt;l&gt;&gt;w;</a:t>
            </a:r>
          </a:p>
          <a:p>
            <a:r>
              <a:rPr lang="en-US" sz="2000" dirty="0"/>
              <a:t>}</a:t>
            </a:r>
          </a:p>
          <a:p>
            <a:r>
              <a:rPr lang="en-US" sz="2000" dirty="0"/>
              <a:t>void area()</a:t>
            </a:r>
          </a:p>
          <a:p>
            <a:r>
              <a:rPr lang="en-US" sz="2000" dirty="0"/>
              <a:t>{</a:t>
            </a:r>
          </a:p>
          <a:p>
            <a:r>
              <a:rPr lang="en-US" sz="2000" dirty="0"/>
              <a:t>int a;</a:t>
            </a:r>
          </a:p>
          <a:p>
            <a:r>
              <a:rPr lang="en-US" sz="2000" dirty="0"/>
              <a:t>a=l*w;</a:t>
            </a:r>
          </a:p>
          <a:p>
            <a:r>
              <a:rPr lang="en-US" sz="2000" dirty="0" err="1"/>
              <a:t>cout</a:t>
            </a:r>
            <a:r>
              <a:rPr lang="en-US" sz="2000" dirty="0"/>
              <a:t>&lt;&lt;“area of room = “&lt;&lt;a&lt;&lt;“\n”;</a:t>
            </a:r>
          </a:p>
          <a:p>
            <a:r>
              <a:rPr lang="en-US" sz="2000" dirty="0"/>
              <a:t>}</a:t>
            </a:r>
          </a:p>
          <a:p>
            <a:r>
              <a:rPr lang="en-US" sz="2000" dirty="0"/>
              <a:t>};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EAAADDA-3EA1-6DCA-3AB9-BAFCA915170F}"/>
              </a:ext>
            </a:extLst>
          </p:cNvPr>
          <p:cNvSpPr txBox="1"/>
          <p:nvPr/>
        </p:nvSpPr>
        <p:spPr>
          <a:xfrm>
            <a:off x="5324137" y="914404"/>
            <a:ext cx="4074695" cy="53245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class </a:t>
            </a:r>
            <a:r>
              <a:rPr lang="en-US" sz="2000" dirty="0" err="1"/>
              <a:t>drawingroom</a:t>
            </a:r>
            <a:r>
              <a:rPr lang="en-US" sz="2000" dirty="0"/>
              <a:t> : public room</a:t>
            </a:r>
          </a:p>
          <a:p>
            <a:r>
              <a:rPr lang="en-US" sz="2000" dirty="0"/>
              <a:t>{</a:t>
            </a:r>
          </a:p>
          <a:p>
            <a:r>
              <a:rPr lang="en-US" sz="2000" dirty="0"/>
              <a:t>private:</a:t>
            </a:r>
          </a:p>
          <a:p>
            <a:r>
              <a:rPr lang="en-US" sz="2000" dirty="0"/>
              <a:t>int h;</a:t>
            </a:r>
          </a:p>
          <a:p>
            <a:r>
              <a:rPr lang="en-US" sz="2000" dirty="0"/>
              <a:t>public:</a:t>
            </a:r>
          </a:p>
          <a:p>
            <a:r>
              <a:rPr lang="en-US" sz="2000" dirty="0"/>
              <a:t>void input1()</a:t>
            </a:r>
          </a:p>
          <a:p>
            <a:r>
              <a:rPr lang="en-US" sz="2000" dirty="0"/>
              <a:t>{</a:t>
            </a:r>
          </a:p>
          <a:p>
            <a:r>
              <a:rPr lang="en-US" sz="2000" dirty="0" err="1"/>
              <a:t>cout</a:t>
            </a:r>
            <a:r>
              <a:rPr lang="en-US" sz="2000" dirty="0"/>
              <a:t>&lt;&lt;“enter height\n”;</a:t>
            </a:r>
          </a:p>
          <a:p>
            <a:r>
              <a:rPr lang="en-US" sz="2000" dirty="0" err="1"/>
              <a:t>cin</a:t>
            </a:r>
            <a:r>
              <a:rPr lang="en-US" sz="2000" dirty="0"/>
              <a:t>&gt;&gt;height;</a:t>
            </a:r>
          </a:p>
          <a:p>
            <a:r>
              <a:rPr lang="en-US" sz="2000" dirty="0"/>
              <a:t>}</a:t>
            </a:r>
          </a:p>
          <a:p>
            <a:r>
              <a:rPr lang="en-US" sz="2000" dirty="0"/>
              <a:t>void volume()</a:t>
            </a:r>
          </a:p>
          <a:p>
            <a:r>
              <a:rPr lang="en-US" sz="2000" dirty="0"/>
              <a:t>{</a:t>
            </a:r>
          </a:p>
          <a:p>
            <a:r>
              <a:rPr lang="en-US" sz="2000" dirty="0"/>
              <a:t>int v;</a:t>
            </a:r>
          </a:p>
          <a:p>
            <a:r>
              <a:rPr lang="en-US" sz="2000" dirty="0"/>
              <a:t>v=l*w*h;</a:t>
            </a:r>
          </a:p>
          <a:p>
            <a:r>
              <a:rPr lang="en-US" sz="2000" dirty="0" err="1"/>
              <a:t>cout</a:t>
            </a:r>
            <a:r>
              <a:rPr lang="en-US" sz="2000" dirty="0"/>
              <a:t>&lt;&lt;“volume =“&lt;&lt;v;</a:t>
            </a:r>
          </a:p>
          <a:p>
            <a:r>
              <a:rPr lang="en-US" sz="2000" dirty="0"/>
              <a:t>}</a:t>
            </a:r>
          </a:p>
          <a:p>
            <a:r>
              <a:rPr lang="en-US" sz="2000" dirty="0"/>
              <a:t>};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F621426-3EB8-8C80-8F71-35D85DFF10B5}"/>
              </a:ext>
            </a:extLst>
          </p:cNvPr>
          <p:cNvSpPr txBox="1"/>
          <p:nvPr/>
        </p:nvSpPr>
        <p:spPr>
          <a:xfrm>
            <a:off x="9903754" y="1454046"/>
            <a:ext cx="1973745" cy="286232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int main()</a:t>
            </a:r>
          </a:p>
          <a:p>
            <a:r>
              <a:rPr lang="en-US" sz="2000" dirty="0"/>
              <a:t>{</a:t>
            </a:r>
          </a:p>
          <a:p>
            <a:r>
              <a:rPr lang="en-US" sz="2000" dirty="0" err="1"/>
              <a:t>drawingroom</a:t>
            </a:r>
            <a:r>
              <a:rPr lang="en-US" sz="2000" dirty="0"/>
              <a:t> d1;</a:t>
            </a:r>
          </a:p>
          <a:p>
            <a:r>
              <a:rPr lang="en-US" sz="2000" dirty="0"/>
              <a:t>d1.input();</a:t>
            </a:r>
          </a:p>
          <a:p>
            <a:r>
              <a:rPr lang="en-US" sz="2000" dirty="0"/>
              <a:t>d1.input1();</a:t>
            </a:r>
          </a:p>
          <a:p>
            <a:r>
              <a:rPr lang="en-US" sz="2000" dirty="0"/>
              <a:t>d1.area();</a:t>
            </a:r>
          </a:p>
          <a:p>
            <a:r>
              <a:rPr lang="en-US" sz="2000" dirty="0"/>
              <a:t>d1.volume();</a:t>
            </a:r>
          </a:p>
          <a:p>
            <a:r>
              <a:rPr lang="en-US" sz="2000" dirty="0"/>
              <a:t>return 0;</a:t>
            </a:r>
          </a:p>
          <a:p>
            <a:r>
              <a:rPr lang="en-US" sz="2000" dirty="0"/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42386622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TextBox 2">
            <a:extLst>
              <a:ext uri="{FF2B5EF4-FFF2-40B4-BE49-F238E27FC236}">
                <a16:creationId xmlns:a16="http://schemas.microsoft.com/office/drawing/2014/main" id="{E1643BF8-785A-96C8-1583-401BC0B48B5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45567" y="1265742"/>
            <a:ext cx="66294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IN" altLang="en-US" dirty="0"/>
              <a:t>Multiple inheritance : multiple parent classes &amp; one child </a:t>
            </a:r>
            <a:r>
              <a:rPr lang="en-IN" altLang="en-US" dirty="0" err="1"/>
              <a:t>classs</a:t>
            </a:r>
            <a:r>
              <a:rPr lang="en-IN" altLang="en-US" dirty="0"/>
              <a:t>.</a:t>
            </a:r>
          </a:p>
          <a:p>
            <a:pPr eaLnBrk="1" hangingPunct="1"/>
            <a:endParaRPr lang="en-US" alt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1ADAC30F-4D42-0155-D3CD-F832EFF0281D}"/>
              </a:ext>
            </a:extLst>
          </p:cNvPr>
          <p:cNvSpPr/>
          <p:nvPr/>
        </p:nvSpPr>
        <p:spPr>
          <a:xfrm>
            <a:off x="5787449" y="3185409"/>
            <a:ext cx="1524000" cy="4572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IN" dirty="0"/>
              <a:t>B</a:t>
            </a:r>
            <a:endParaRPr lang="en-US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EEABFE6-D9BD-0D69-C3D0-749766908C97}"/>
              </a:ext>
            </a:extLst>
          </p:cNvPr>
          <p:cNvSpPr/>
          <p:nvPr/>
        </p:nvSpPr>
        <p:spPr>
          <a:xfrm>
            <a:off x="4034849" y="3185409"/>
            <a:ext cx="1524000" cy="4572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IN" dirty="0"/>
              <a:t>A</a:t>
            </a:r>
            <a:endParaRPr lang="en-US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F20A08F-1F41-EA6F-40C4-7E6850178BA3}"/>
              </a:ext>
            </a:extLst>
          </p:cNvPr>
          <p:cNvSpPr/>
          <p:nvPr/>
        </p:nvSpPr>
        <p:spPr>
          <a:xfrm>
            <a:off x="5101649" y="4480809"/>
            <a:ext cx="1524000" cy="4572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IN" dirty="0"/>
              <a:t>C</a:t>
            </a:r>
            <a:endParaRPr lang="en-US" dirty="0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84C62EBA-7C4B-9BB6-7FB9-0517092E8508}"/>
              </a:ext>
            </a:extLst>
          </p:cNvPr>
          <p:cNvCxnSpPr/>
          <p:nvPr/>
        </p:nvCxnSpPr>
        <p:spPr>
          <a:xfrm rot="5400000">
            <a:off x="4987350" y="4061710"/>
            <a:ext cx="838200" cy="317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2F442E14-F13B-83E1-FE8F-DC1954FA5F70}"/>
              </a:ext>
            </a:extLst>
          </p:cNvPr>
          <p:cNvCxnSpPr/>
          <p:nvPr/>
        </p:nvCxnSpPr>
        <p:spPr>
          <a:xfrm rot="5400000">
            <a:off x="5673150" y="4061710"/>
            <a:ext cx="838200" cy="317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65" name="TextBox 21">
            <a:extLst>
              <a:ext uri="{FF2B5EF4-FFF2-40B4-BE49-F238E27FC236}">
                <a16:creationId xmlns:a16="http://schemas.microsoft.com/office/drawing/2014/main" id="{6569B25C-E29E-6B33-3312-67F1EF1B641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54444" y="5556359"/>
            <a:ext cx="25908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IN" altLang="en-US"/>
              <a:t>Multiple inheritance</a:t>
            </a:r>
            <a:endParaRPr lang="en-US" altLang="en-US"/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A1BEDB24-D504-0588-CF04-B2AE1360199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819275"/>
            <a:ext cx="9144000" cy="923925"/>
          </a:xfrm>
        </p:spPr>
        <p:txBody>
          <a:bodyPr/>
          <a:lstStyle/>
          <a:p>
            <a:r>
              <a:rPr lang="en-US" dirty="0"/>
              <a:t>Multiple Inheritance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D3F674EF-5928-5D0D-FE83-90118CAED61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27454" y="101560"/>
            <a:ext cx="926346" cy="926346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>
            <a:extLst>
              <a:ext uri="{FF2B5EF4-FFF2-40B4-BE49-F238E27FC236}">
                <a16:creationId xmlns:a16="http://schemas.microsoft.com/office/drawing/2014/main" id="{0D31C2B2-89DF-BD0B-48DF-39414A8271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8465" y="76200"/>
            <a:ext cx="8229600" cy="838200"/>
          </a:xfrm>
        </p:spPr>
        <p:txBody>
          <a:bodyPr/>
          <a:lstStyle/>
          <a:p>
            <a:pPr eaLnBrk="1" hangingPunct="1"/>
            <a:r>
              <a:rPr lang="en-IN" altLang="en-US" b="1" dirty="0"/>
              <a:t>Multiple Inheritance </a:t>
            </a:r>
            <a:endParaRPr lang="en-US" altLang="en-US" b="1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E0E3193-D47B-0BB6-65C1-9C73DEB248F6}"/>
              </a:ext>
            </a:extLst>
          </p:cNvPr>
          <p:cNvSpPr txBox="1"/>
          <p:nvPr/>
        </p:nvSpPr>
        <p:spPr>
          <a:xfrm>
            <a:off x="6860498" y="1130511"/>
            <a:ext cx="4419600" cy="532447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en-IN" sz="2000" dirty="0"/>
              <a:t>class test</a:t>
            </a:r>
          </a:p>
          <a:p>
            <a:pPr>
              <a:defRPr/>
            </a:pPr>
            <a:r>
              <a:rPr lang="en-IN" sz="2000" dirty="0"/>
              <a:t>{</a:t>
            </a:r>
          </a:p>
          <a:p>
            <a:pPr>
              <a:defRPr/>
            </a:pPr>
            <a:r>
              <a:rPr lang="en-IN" sz="2000" b="1" dirty="0"/>
              <a:t>private:</a:t>
            </a:r>
          </a:p>
          <a:p>
            <a:pPr>
              <a:defRPr/>
            </a:pPr>
            <a:r>
              <a:rPr lang="en-IN" sz="2000" dirty="0" err="1"/>
              <a:t>int</a:t>
            </a:r>
            <a:r>
              <a:rPr lang="en-IN" sz="2000" dirty="0"/>
              <a:t> marks;</a:t>
            </a:r>
          </a:p>
          <a:p>
            <a:pPr>
              <a:defRPr/>
            </a:pPr>
            <a:r>
              <a:rPr lang="en-IN" sz="2000" dirty="0" err="1"/>
              <a:t>int</a:t>
            </a:r>
            <a:r>
              <a:rPr lang="en-IN" sz="2000" dirty="0"/>
              <a:t> marks2;</a:t>
            </a:r>
          </a:p>
          <a:p>
            <a:pPr>
              <a:defRPr/>
            </a:pPr>
            <a:r>
              <a:rPr lang="en-IN" sz="2000" b="1" dirty="0"/>
              <a:t>public:</a:t>
            </a:r>
          </a:p>
          <a:p>
            <a:pPr>
              <a:defRPr/>
            </a:pPr>
            <a:r>
              <a:rPr lang="en-IN" sz="2000" dirty="0"/>
              <a:t>void </a:t>
            </a:r>
            <a:r>
              <a:rPr lang="en-IN" sz="2000" dirty="0" err="1"/>
              <a:t>input_test</a:t>
            </a:r>
            <a:r>
              <a:rPr lang="en-IN" sz="2000" dirty="0"/>
              <a:t>()</a:t>
            </a:r>
          </a:p>
          <a:p>
            <a:pPr>
              <a:defRPr/>
            </a:pPr>
            <a:r>
              <a:rPr lang="en-IN" sz="2000" dirty="0"/>
              <a:t>{</a:t>
            </a:r>
          </a:p>
          <a:p>
            <a:pPr>
              <a:defRPr/>
            </a:pPr>
            <a:r>
              <a:rPr lang="en-IN" sz="2000" dirty="0" err="1"/>
              <a:t>cout</a:t>
            </a:r>
            <a:r>
              <a:rPr lang="en-IN" sz="2000" dirty="0"/>
              <a:t>&lt;&lt;“enter marks1 and marks2\n”;</a:t>
            </a:r>
          </a:p>
          <a:p>
            <a:pPr>
              <a:defRPr/>
            </a:pPr>
            <a:r>
              <a:rPr lang="en-IN" sz="2000" dirty="0" err="1"/>
              <a:t>cin</a:t>
            </a:r>
            <a:r>
              <a:rPr lang="en-IN" sz="2000" dirty="0"/>
              <a:t>&gt;&gt;marks1&lt;&lt;marks2;</a:t>
            </a:r>
          </a:p>
          <a:p>
            <a:pPr>
              <a:defRPr/>
            </a:pPr>
            <a:r>
              <a:rPr lang="en-IN" sz="2000" dirty="0"/>
              <a:t>} </a:t>
            </a:r>
          </a:p>
          <a:p>
            <a:pPr>
              <a:defRPr/>
            </a:pPr>
            <a:r>
              <a:rPr lang="en-IN" sz="2000" dirty="0"/>
              <a:t>void </a:t>
            </a:r>
            <a:r>
              <a:rPr lang="en-IN" sz="2000" dirty="0" err="1"/>
              <a:t>show_test</a:t>
            </a:r>
            <a:r>
              <a:rPr lang="en-IN" sz="2000" dirty="0"/>
              <a:t>()</a:t>
            </a:r>
          </a:p>
          <a:p>
            <a:pPr>
              <a:defRPr/>
            </a:pPr>
            <a:r>
              <a:rPr lang="en-IN" sz="2000" dirty="0"/>
              <a:t>{</a:t>
            </a:r>
          </a:p>
          <a:p>
            <a:pPr>
              <a:defRPr/>
            </a:pPr>
            <a:r>
              <a:rPr lang="en-IN" sz="2000" dirty="0" err="1"/>
              <a:t>cout</a:t>
            </a:r>
            <a:r>
              <a:rPr lang="en-IN" sz="2000" dirty="0"/>
              <a:t>&lt;&lt;&lt;“marks1=“&lt;&lt;marks1&lt;&lt;</a:t>
            </a:r>
            <a:r>
              <a:rPr lang="en-IN" sz="2000" dirty="0" err="1"/>
              <a:t>endl</a:t>
            </a:r>
            <a:r>
              <a:rPr lang="en-IN" sz="2000" dirty="0"/>
              <a:t>;</a:t>
            </a:r>
          </a:p>
          <a:p>
            <a:pPr>
              <a:defRPr/>
            </a:pPr>
            <a:r>
              <a:rPr lang="en-IN" sz="2000" dirty="0" err="1"/>
              <a:t>cout</a:t>
            </a:r>
            <a:r>
              <a:rPr lang="en-IN" sz="2000" dirty="0"/>
              <a:t>&lt;&lt;&lt;“marks2=“&lt;&lt;marks2&lt;&lt;</a:t>
            </a:r>
            <a:r>
              <a:rPr lang="en-IN" sz="2000" dirty="0" err="1"/>
              <a:t>endl</a:t>
            </a:r>
            <a:r>
              <a:rPr lang="en-IN" sz="2000" dirty="0"/>
              <a:t>;</a:t>
            </a:r>
          </a:p>
          <a:p>
            <a:pPr>
              <a:defRPr/>
            </a:pPr>
            <a:r>
              <a:rPr lang="en-IN" sz="2000" dirty="0"/>
              <a:t>}</a:t>
            </a:r>
          </a:p>
          <a:p>
            <a:pPr>
              <a:defRPr/>
            </a:pPr>
            <a:r>
              <a:rPr lang="en-IN" sz="2000" dirty="0"/>
              <a:t>}; </a:t>
            </a:r>
            <a:endParaRPr lang="en-US" sz="20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F9976EE-8E91-30B5-8C29-3BEC5D854FF7}"/>
              </a:ext>
            </a:extLst>
          </p:cNvPr>
          <p:cNvSpPr txBox="1"/>
          <p:nvPr/>
        </p:nvSpPr>
        <p:spPr>
          <a:xfrm>
            <a:off x="438465" y="1130511"/>
            <a:ext cx="4419600" cy="470898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en-IN" sz="2000" dirty="0"/>
              <a:t>class  address</a:t>
            </a:r>
          </a:p>
          <a:p>
            <a:pPr>
              <a:defRPr/>
            </a:pPr>
            <a:r>
              <a:rPr lang="en-IN" sz="2000" dirty="0"/>
              <a:t>{</a:t>
            </a:r>
          </a:p>
          <a:p>
            <a:pPr>
              <a:defRPr/>
            </a:pPr>
            <a:r>
              <a:rPr lang="en-IN" sz="2000" b="1" dirty="0"/>
              <a:t>private:</a:t>
            </a:r>
          </a:p>
          <a:p>
            <a:pPr>
              <a:defRPr/>
            </a:pPr>
            <a:r>
              <a:rPr lang="en-IN" sz="2000" dirty="0"/>
              <a:t>char city[30]; </a:t>
            </a:r>
          </a:p>
          <a:p>
            <a:pPr>
              <a:defRPr/>
            </a:pPr>
            <a:r>
              <a:rPr lang="en-IN" sz="2000" b="1" dirty="0"/>
              <a:t>public:</a:t>
            </a:r>
          </a:p>
          <a:p>
            <a:pPr>
              <a:defRPr/>
            </a:pPr>
            <a:r>
              <a:rPr lang="en-IN" sz="2000" dirty="0"/>
              <a:t>void  </a:t>
            </a:r>
            <a:r>
              <a:rPr lang="en-IN" sz="2000" dirty="0" err="1"/>
              <a:t>input_addr</a:t>
            </a:r>
            <a:r>
              <a:rPr lang="en-IN" sz="2000" dirty="0"/>
              <a:t>()</a:t>
            </a:r>
          </a:p>
          <a:p>
            <a:pPr>
              <a:defRPr/>
            </a:pPr>
            <a:r>
              <a:rPr lang="en-IN" sz="2000" dirty="0"/>
              <a:t>{</a:t>
            </a:r>
          </a:p>
          <a:p>
            <a:pPr>
              <a:defRPr/>
            </a:pPr>
            <a:r>
              <a:rPr lang="en-IN" sz="2000" dirty="0" err="1"/>
              <a:t>cout</a:t>
            </a:r>
            <a:r>
              <a:rPr lang="en-IN" sz="2000" dirty="0"/>
              <a:t>&lt;&lt;“Enter city\n”;</a:t>
            </a:r>
          </a:p>
          <a:p>
            <a:pPr>
              <a:defRPr/>
            </a:pPr>
            <a:r>
              <a:rPr lang="en-IN" sz="2000" dirty="0" err="1"/>
              <a:t>cin</a:t>
            </a:r>
            <a:r>
              <a:rPr lang="en-IN" sz="2000" dirty="0"/>
              <a:t>&gt;&gt;city;</a:t>
            </a:r>
          </a:p>
          <a:p>
            <a:pPr>
              <a:defRPr/>
            </a:pPr>
            <a:r>
              <a:rPr lang="en-IN" sz="2000" dirty="0"/>
              <a:t>}</a:t>
            </a:r>
          </a:p>
          <a:p>
            <a:pPr>
              <a:defRPr/>
            </a:pPr>
            <a:r>
              <a:rPr lang="en-IN" sz="2000" dirty="0"/>
              <a:t>void </a:t>
            </a:r>
            <a:r>
              <a:rPr lang="en-IN" sz="2000" dirty="0" err="1"/>
              <a:t>show_addr</a:t>
            </a:r>
            <a:r>
              <a:rPr lang="en-IN" sz="2000" dirty="0"/>
              <a:t>()</a:t>
            </a:r>
          </a:p>
          <a:p>
            <a:pPr>
              <a:defRPr/>
            </a:pPr>
            <a:r>
              <a:rPr lang="en-IN" sz="2000" dirty="0"/>
              <a:t>{</a:t>
            </a:r>
          </a:p>
          <a:p>
            <a:pPr>
              <a:defRPr/>
            </a:pPr>
            <a:r>
              <a:rPr lang="en-IN" sz="2000" dirty="0" err="1"/>
              <a:t>cout</a:t>
            </a:r>
            <a:r>
              <a:rPr lang="en-IN" sz="2000" dirty="0"/>
              <a:t>&lt;&lt;“city= “&lt;&lt;city&lt;&lt;</a:t>
            </a:r>
            <a:r>
              <a:rPr lang="en-IN" sz="2000" dirty="0" err="1"/>
              <a:t>endl</a:t>
            </a:r>
            <a:r>
              <a:rPr lang="en-IN" sz="2000" dirty="0"/>
              <a:t>;</a:t>
            </a:r>
          </a:p>
          <a:p>
            <a:pPr>
              <a:defRPr/>
            </a:pPr>
            <a:r>
              <a:rPr lang="en-IN" sz="2000" dirty="0"/>
              <a:t>}</a:t>
            </a:r>
          </a:p>
          <a:p>
            <a:pPr>
              <a:defRPr/>
            </a:pPr>
            <a:r>
              <a:rPr lang="en-IN" sz="2000" dirty="0"/>
              <a:t>}; </a:t>
            </a:r>
            <a:endParaRPr lang="en-US" sz="2000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B427BC60-F7A0-C523-AB8E-00359C50BB3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27454" y="101560"/>
            <a:ext cx="926346" cy="926346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>
            <a:extLst>
              <a:ext uri="{FF2B5EF4-FFF2-40B4-BE49-F238E27FC236}">
                <a16:creationId xmlns:a16="http://schemas.microsoft.com/office/drawing/2014/main" id="{06F83F85-993D-ADCC-D2AE-4E4F936366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7276" y="76200"/>
            <a:ext cx="5528868" cy="990600"/>
          </a:xfrm>
        </p:spPr>
        <p:txBody>
          <a:bodyPr/>
          <a:lstStyle/>
          <a:p>
            <a:pPr eaLnBrk="1" hangingPunct="1"/>
            <a:r>
              <a:rPr lang="en-IN" altLang="en-US" b="1" dirty="0"/>
              <a:t>Multiple Inheritance </a:t>
            </a:r>
            <a:endParaRPr lang="en-US" alt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1C4B2F7-E52C-AABC-8F2E-48B433CCA766}"/>
              </a:ext>
            </a:extLst>
          </p:cNvPr>
          <p:cNvSpPr txBox="1"/>
          <p:nvPr/>
        </p:nvSpPr>
        <p:spPr>
          <a:xfrm>
            <a:off x="251080" y="1398588"/>
            <a:ext cx="4950508" cy="470898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defRPr/>
            </a:pPr>
            <a:r>
              <a:rPr lang="en-IN" sz="2000" dirty="0"/>
              <a:t>class  student: public address , public test</a:t>
            </a:r>
          </a:p>
          <a:p>
            <a:pPr>
              <a:defRPr/>
            </a:pPr>
            <a:r>
              <a:rPr lang="en-IN" sz="2000" dirty="0"/>
              <a:t>{</a:t>
            </a:r>
          </a:p>
          <a:p>
            <a:pPr>
              <a:defRPr/>
            </a:pPr>
            <a:r>
              <a:rPr lang="en-IN" sz="2000" b="1" dirty="0"/>
              <a:t>private:</a:t>
            </a:r>
          </a:p>
          <a:p>
            <a:pPr>
              <a:defRPr/>
            </a:pPr>
            <a:r>
              <a:rPr lang="en-IN" sz="2000" dirty="0"/>
              <a:t>char name[50]; </a:t>
            </a:r>
          </a:p>
          <a:p>
            <a:pPr>
              <a:defRPr/>
            </a:pPr>
            <a:r>
              <a:rPr lang="en-IN" sz="2000" b="1" dirty="0"/>
              <a:t>public:</a:t>
            </a:r>
          </a:p>
          <a:p>
            <a:pPr>
              <a:defRPr/>
            </a:pPr>
            <a:r>
              <a:rPr lang="en-IN" sz="2000" dirty="0"/>
              <a:t>void </a:t>
            </a:r>
            <a:r>
              <a:rPr lang="en-IN" sz="2000" dirty="0" err="1"/>
              <a:t>input_st</a:t>
            </a:r>
            <a:r>
              <a:rPr lang="en-IN" sz="2000" dirty="0"/>
              <a:t>()</a:t>
            </a:r>
          </a:p>
          <a:p>
            <a:pPr>
              <a:defRPr/>
            </a:pPr>
            <a:r>
              <a:rPr lang="en-IN" sz="2000" dirty="0"/>
              <a:t>{</a:t>
            </a:r>
          </a:p>
          <a:p>
            <a:pPr>
              <a:defRPr/>
            </a:pPr>
            <a:r>
              <a:rPr lang="en-IN" sz="2000" dirty="0" err="1"/>
              <a:t>cout</a:t>
            </a:r>
            <a:r>
              <a:rPr lang="en-IN" sz="2000" dirty="0"/>
              <a:t>&lt;&lt;“enter name\n”;</a:t>
            </a:r>
          </a:p>
          <a:p>
            <a:pPr>
              <a:defRPr/>
            </a:pPr>
            <a:r>
              <a:rPr lang="en-IN" sz="2000" dirty="0" err="1"/>
              <a:t>cin</a:t>
            </a:r>
            <a:r>
              <a:rPr lang="en-IN" sz="2000" dirty="0"/>
              <a:t>&gt;&gt;name;</a:t>
            </a:r>
          </a:p>
          <a:p>
            <a:pPr>
              <a:defRPr/>
            </a:pPr>
            <a:r>
              <a:rPr lang="en-IN" sz="2000" dirty="0"/>
              <a:t>}</a:t>
            </a:r>
          </a:p>
          <a:p>
            <a:pPr>
              <a:defRPr/>
            </a:pPr>
            <a:r>
              <a:rPr lang="en-IN" sz="2000" dirty="0"/>
              <a:t>void </a:t>
            </a:r>
            <a:r>
              <a:rPr lang="en-IN" sz="2000" dirty="0" err="1"/>
              <a:t>show_st</a:t>
            </a:r>
            <a:r>
              <a:rPr lang="en-IN" sz="2000" dirty="0"/>
              <a:t>()</a:t>
            </a:r>
          </a:p>
          <a:p>
            <a:pPr>
              <a:defRPr/>
            </a:pPr>
            <a:r>
              <a:rPr lang="en-IN" sz="2000" dirty="0"/>
              <a:t>{</a:t>
            </a:r>
          </a:p>
          <a:p>
            <a:pPr>
              <a:defRPr/>
            </a:pPr>
            <a:r>
              <a:rPr lang="en-IN" sz="2000" dirty="0" err="1"/>
              <a:t>cout</a:t>
            </a:r>
            <a:r>
              <a:rPr lang="en-IN" sz="2000" dirty="0"/>
              <a:t>&lt;&lt;“name= ”&lt;&lt;name&lt;&lt;“\n”;</a:t>
            </a:r>
          </a:p>
          <a:p>
            <a:pPr>
              <a:defRPr/>
            </a:pPr>
            <a:r>
              <a:rPr lang="en-IN" sz="2000" dirty="0"/>
              <a:t>}</a:t>
            </a:r>
          </a:p>
          <a:p>
            <a:pPr>
              <a:defRPr/>
            </a:pPr>
            <a:r>
              <a:rPr lang="en-IN" sz="2000" dirty="0"/>
              <a:t>}; </a:t>
            </a:r>
            <a:endParaRPr lang="en-US" sz="2000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69880228-40C9-25C4-99B6-78710F5B3852}"/>
              </a:ext>
            </a:extLst>
          </p:cNvPr>
          <p:cNvSpPr txBox="1"/>
          <p:nvPr/>
        </p:nvSpPr>
        <p:spPr>
          <a:xfrm>
            <a:off x="6490740" y="1368608"/>
            <a:ext cx="4419600" cy="449353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en-IN" sz="2200" dirty="0" err="1"/>
              <a:t>int</a:t>
            </a:r>
            <a:r>
              <a:rPr lang="en-IN" sz="2200" dirty="0"/>
              <a:t> main()</a:t>
            </a:r>
          </a:p>
          <a:p>
            <a:pPr>
              <a:defRPr/>
            </a:pPr>
            <a:r>
              <a:rPr lang="en-IN" sz="2200" dirty="0"/>
              <a:t>{</a:t>
            </a:r>
          </a:p>
          <a:p>
            <a:pPr>
              <a:defRPr/>
            </a:pPr>
            <a:r>
              <a:rPr lang="en-IN" sz="2200" dirty="0"/>
              <a:t>student s1;</a:t>
            </a:r>
          </a:p>
          <a:p>
            <a:pPr>
              <a:defRPr/>
            </a:pPr>
            <a:r>
              <a:rPr lang="en-IN" sz="2200" dirty="0"/>
              <a:t>s1.input_st();</a:t>
            </a:r>
          </a:p>
          <a:p>
            <a:pPr>
              <a:defRPr/>
            </a:pPr>
            <a:r>
              <a:rPr lang="en-IN" sz="2200" dirty="0"/>
              <a:t>s1.input_addr();  </a:t>
            </a:r>
          </a:p>
          <a:p>
            <a:pPr>
              <a:defRPr/>
            </a:pPr>
            <a:r>
              <a:rPr lang="en-IN" sz="2200" dirty="0"/>
              <a:t>s1.input_test(); </a:t>
            </a:r>
          </a:p>
          <a:p>
            <a:pPr>
              <a:defRPr/>
            </a:pPr>
            <a:r>
              <a:rPr lang="en-IN" sz="2200" dirty="0"/>
              <a:t> </a:t>
            </a:r>
          </a:p>
          <a:p>
            <a:pPr>
              <a:defRPr/>
            </a:pPr>
            <a:r>
              <a:rPr lang="en-IN" sz="2200" dirty="0"/>
              <a:t>s1.show_st();    </a:t>
            </a:r>
          </a:p>
          <a:p>
            <a:pPr>
              <a:defRPr/>
            </a:pPr>
            <a:r>
              <a:rPr lang="en-IN" sz="2200" dirty="0"/>
              <a:t>s1.show_addr();  </a:t>
            </a:r>
          </a:p>
          <a:p>
            <a:pPr>
              <a:defRPr/>
            </a:pPr>
            <a:r>
              <a:rPr lang="en-IN" sz="2200" dirty="0"/>
              <a:t>s1.show_test();</a:t>
            </a:r>
          </a:p>
          <a:p>
            <a:pPr>
              <a:defRPr/>
            </a:pPr>
            <a:endParaRPr lang="en-IN" sz="2200" dirty="0"/>
          </a:p>
          <a:p>
            <a:pPr>
              <a:defRPr/>
            </a:pPr>
            <a:r>
              <a:rPr lang="en-IN" sz="2200" dirty="0"/>
              <a:t>return 0;</a:t>
            </a:r>
          </a:p>
          <a:p>
            <a:pPr>
              <a:defRPr/>
            </a:pPr>
            <a:r>
              <a:rPr lang="en-IN" sz="2200" dirty="0"/>
              <a:t>}</a:t>
            </a:r>
            <a:endParaRPr lang="en-US" sz="2200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CD91C63F-9EC7-A675-191D-1AE4E5977C2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27454" y="101560"/>
            <a:ext cx="926346" cy="926346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2DDC777-A2A6-8526-53B6-CB307DB7E39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161CA5-B416-016E-3469-899F990333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148" y="172387"/>
            <a:ext cx="9400082" cy="966401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Hierarchical Inheritance</a:t>
            </a:r>
            <a:br>
              <a:rPr lang="en-US" b="1" dirty="0"/>
            </a:br>
            <a:r>
              <a:rPr lang="en-US" b="1" dirty="0"/>
              <a:t>One parent class and many child classes.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5D2F9F-30DF-3A83-21B4-24946CC9E3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3148" y="1329647"/>
            <a:ext cx="4918023" cy="499489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1200" b="1" dirty="0"/>
              <a:t>class employee</a:t>
            </a:r>
          </a:p>
          <a:p>
            <a:pPr marL="0" indent="0">
              <a:buNone/>
            </a:pPr>
            <a:r>
              <a:rPr lang="en-US" sz="1200" b="1" dirty="0"/>
              <a:t>{</a:t>
            </a:r>
          </a:p>
          <a:p>
            <a:pPr marL="0" indent="0">
              <a:buNone/>
            </a:pPr>
            <a:r>
              <a:rPr lang="en-US" sz="1200" b="1" dirty="0"/>
              <a:t>private:</a:t>
            </a:r>
          </a:p>
          <a:p>
            <a:pPr marL="0" indent="0">
              <a:buNone/>
            </a:pPr>
            <a:r>
              <a:rPr lang="en-US" sz="1200" b="1" dirty="0"/>
              <a:t>       int empid;</a:t>
            </a:r>
          </a:p>
          <a:p>
            <a:pPr marL="0" indent="0">
              <a:buNone/>
            </a:pPr>
            <a:r>
              <a:rPr lang="en-US" sz="1200" b="1" dirty="0"/>
              <a:t>       char name[50];</a:t>
            </a:r>
          </a:p>
          <a:p>
            <a:pPr marL="0" indent="0">
              <a:buNone/>
            </a:pPr>
            <a:r>
              <a:rPr lang="en-US" sz="1200" b="1" dirty="0"/>
              <a:t>public:</a:t>
            </a:r>
          </a:p>
          <a:p>
            <a:pPr marL="0" indent="0">
              <a:buNone/>
            </a:pPr>
            <a:r>
              <a:rPr lang="en-US" sz="1200" b="1" dirty="0"/>
              <a:t>	void </a:t>
            </a:r>
            <a:r>
              <a:rPr lang="en-US" sz="1200" b="1" dirty="0" err="1"/>
              <a:t>input_emp</a:t>
            </a:r>
            <a:r>
              <a:rPr lang="en-US" sz="1200" b="1" dirty="0"/>
              <a:t>()</a:t>
            </a:r>
          </a:p>
          <a:p>
            <a:pPr marL="0" indent="0">
              <a:buNone/>
            </a:pPr>
            <a:r>
              <a:rPr lang="en-US" sz="1200" b="1" dirty="0"/>
              <a:t>	{</a:t>
            </a:r>
          </a:p>
          <a:p>
            <a:pPr marL="0" indent="0">
              <a:buNone/>
            </a:pPr>
            <a:r>
              <a:rPr lang="en-US" sz="1200" b="1" dirty="0"/>
              <a:t>	</a:t>
            </a:r>
            <a:r>
              <a:rPr lang="en-US" sz="1200" b="1" dirty="0" err="1"/>
              <a:t>cout</a:t>
            </a:r>
            <a:r>
              <a:rPr lang="en-US" sz="1200" b="1" dirty="0"/>
              <a:t>&lt;&lt;"enter empid and name\n";</a:t>
            </a:r>
          </a:p>
          <a:p>
            <a:pPr marL="0" indent="0">
              <a:buNone/>
            </a:pPr>
            <a:r>
              <a:rPr lang="en-US" sz="1200" b="1" dirty="0"/>
              <a:t>	</a:t>
            </a:r>
            <a:r>
              <a:rPr lang="en-US" sz="1200" b="1" dirty="0" err="1"/>
              <a:t>cin</a:t>
            </a:r>
            <a:r>
              <a:rPr lang="en-US" sz="1200" b="1" dirty="0"/>
              <a:t>&gt;&gt;empid&gt;&gt;name;</a:t>
            </a:r>
          </a:p>
          <a:p>
            <a:pPr marL="0" indent="0">
              <a:buNone/>
            </a:pPr>
            <a:r>
              <a:rPr lang="en-US" sz="1200" b="1" dirty="0"/>
              <a:t>	}</a:t>
            </a:r>
          </a:p>
          <a:p>
            <a:pPr marL="0" indent="0">
              <a:buNone/>
            </a:pPr>
            <a:r>
              <a:rPr lang="en-US" sz="1200" b="1" dirty="0"/>
              <a:t>	void </a:t>
            </a:r>
            <a:r>
              <a:rPr lang="en-US" sz="1200" b="1" dirty="0" err="1"/>
              <a:t>show_emp</a:t>
            </a:r>
            <a:r>
              <a:rPr lang="en-US" sz="1200" b="1" dirty="0"/>
              <a:t>()</a:t>
            </a:r>
          </a:p>
          <a:p>
            <a:pPr marL="0" indent="0">
              <a:buNone/>
            </a:pPr>
            <a:r>
              <a:rPr lang="en-US" sz="1200" b="1" dirty="0"/>
              <a:t>	{</a:t>
            </a:r>
          </a:p>
          <a:p>
            <a:pPr marL="0" indent="0">
              <a:buNone/>
            </a:pPr>
            <a:r>
              <a:rPr lang="en-US" sz="1200" b="1" dirty="0"/>
              <a:t>	</a:t>
            </a:r>
            <a:r>
              <a:rPr lang="en-US" sz="1200" b="1" dirty="0" err="1"/>
              <a:t>cout</a:t>
            </a:r>
            <a:r>
              <a:rPr lang="en-US" sz="1200" b="1" dirty="0"/>
              <a:t>&lt;&lt;"employee id = "&lt;&lt;empid&lt;&lt;"\n";</a:t>
            </a:r>
          </a:p>
          <a:p>
            <a:pPr marL="0" indent="0">
              <a:buNone/>
            </a:pPr>
            <a:r>
              <a:rPr lang="en-US" sz="1200" b="1" dirty="0"/>
              <a:t>	</a:t>
            </a:r>
            <a:r>
              <a:rPr lang="en-US" sz="1200" b="1" dirty="0" err="1"/>
              <a:t>cout</a:t>
            </a:r>
            <a:r>
              <a:rPr lang="en-US" sz="1200" b="1" dirty="0"/>
              <a:t>&lt;&lt;"employee name ="&lt;&lt;name&lt;&lt;"\n";</a:t>
            </a:r>
          </a:p>
          <a:p>
            <a:pPr marL="0" indent="0">
              <a:buNone/>
            </a:pPr>
            <a:r>
              <a:rPr lang="en-US" sz="1200" b="1" dirty="0"/>
              <a:t>	}</a:t>
            </a:r>
          </a:p>
          <a:p>
            <a:pPr marL="0" indent="0">
              <a:buNone/>
            </a:pPr>
            <a:r>
              <a:rPr lang="en-US" sz="1200" b="1" dirty="0"/>
              <a:t>};</a:t>
            </a:r>
          </a:p>
          <a:p>
            <a:pPr marL="0" indent="0">
              <a:buNone/>
            </a:pPr>
            <a:endParaRPr lang="en-US" sz="1200" b="1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E892106-C3E4-DAE6-EA0A-3A5581500869}"/>
              </a:ext>
            </a:extLst>
          </p:cNvPr>
          <p:cNvSpPr txBox="1"/>
          <p:nvPr/>
        </p:nvSpPr>
        <p:spPr>
          <a:xfrm>
            <a:off x="6224658" y="1317207"/>
            <a:ext cx="4918023" cy="42473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 dirty="0"/>
              <a:t>class teacher : public employee</a:t>
            </a:r>
          </a:p>
          <a:p>
            <a:r>
              <a:rPr lang="en-US" b="1" dirty="0"/>
              <a:t>{</a:t>
            </a:r>
          </a:p>
          <a:p>
            <a:r>
              <a:rPr lang="en-US" b="1" dirty="0"/>
              <a:t>private:</a:t>
            </a:r>
          </a:p>
          <a:p>
            <a:r>
              <a:rPr lang="en-US" b="1" dirty="0"/>
              <a:t>	char subject[20];</a:t>
            </a:r>
          </a:p>
          <a:p>
            <a:r>
              <a:rPr lang="en-US" b="1" dirty="0"/>
              <a:t>public:</a:t>
            </a:r>
          </a:p>
          <a:p>
            <a:r>
              <a:rPr lang="en-US" b="1" dirty="0"/>
              <a:t>	void </a:t>
            </a:r>
            <a:r>
              <a:rPr lang="en-US" b="1" dirty="0" err="1"/>
              <a:t>input_subject</a:t>
            </a:r>
            <a:r>
              <a:rPr lang="en-US" b="1" dirty="0"/>
              <a:t>()</a:t>
            </a:r>
          </a:p>
          <a:p>
            <a:r>
              <a:rPr lang="en-US" b="1" dirty="0"/>
              <a:t>	{</a:t>
            </a:r>
          </a:p>
          <a:p>
            <a:r>
              <a:rPr lang="en-US" b="1" dirty="0"/>
              <a:t>	</a:t>
            </a:r>
            <a:r>
              <a:rPr lang="en-US" b="1" dirty="0" err="1"/>
              <a:t>cout</a:t>
            </a:r>
            <a:r>
              <a:rPr lang="en-US" b="1" dirty="0"/>
              <a:t>&lt;&lt;"enter subject name \n";</a:t>
            </a:r>
          </a:p>
          <a:p>
            <a:r>
              <a:rPr lang="en-US" b="1" dirty="0"/>
              <a:t>	</a:t>
            </a:r>
            <a:r>
              <a:rPr lang="en-US" b="1" dirty="0" err="1"/>
              <a:t>cin</a:t>
            </a:r>
            <a:r>
              <a:rPr lang="en-US" b="1" dirty="0"/>
              <a:t>&gt;&gt;subject;</a:t>
            </a:r>
          </a:p>
          <a:p>
            <a:r>
              <a:rPr lang="en-US" b="1" dirty="0"/>
              <a:t>	}</a:t>
            </a:r>
          </a:p>
          <a:p>
            <a:r>
              <a:rPr lang="en-US" b="1" dirty="0"/>
              <a:t>	void </a:t>
            </a:r>
            <a:r>
              <a:rPr lang="en-US" b="1" dirty="0" err="1"/>
              <a:t>show_subject</a:t>
            </a:r>
            <a:r>
              <a:rPr lang="en-US" b="1" dirty="0"/>
              <a:t>()</a:t>
            </a:r>
          </a:p>
          <a:p>
            <a:r>
              <a:rPr lang="en-US" b="1" dirty="0"/>
              <a:t>	{</a:t>
            </a:r>
          </a:p>
          <a:p>
            <a:r>
              <a:rPr lang="en-US" b="1" dirty="0"/>
              <a:t>	</a:t>
            </a:r>
            <a:r>
              <a:rPr lang="en-US" b="1" dirty="0" err="1"/>
              <a:t>cout</a:t>
            </a:r>
            <a:r>
              <a:rPr lang="en-US" b="1" dirty="0"/>
              <a:t>&lt;&lt;"subject  = "&lt;&lt;subject&lt;&lt;"\n";</a:t>
            </a:r>
          </a:p>
          <a:p>
            <a:r>
              <a:rPr lang="en-US" b="1" dirty="0"/>
              <a:t>	}</a:t>
            </a:r>
          </a:p>
          <a:p>
            <a:r>
              <a:rPr lang="en-US" b="1" dirty="0"/>
              <a:t>};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25CF0FEF-190E-58E4-A83C-F11C065B388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27786" y="97901"/>
            <a:ext cx="1219306" cy="12193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10801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1A2A9EF-F23B-2688-E892-4E5F698ECCC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667242-031E-40BD-B167-09C165A62D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Hierarchical Inheritance</a:t>
            </a:r>
            <a:br>
              <a:rPr lang="en-US" dirty="0"/>
            </a:br>
            <a:r>
              <a:rPr lang="en-US" dirty="0"/>
              <a:t>One parent class and many child classes.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EAA95126-9E8A-814C-E33B-65F00893006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27786" y="97901"/>
            <a:ext cx="1219306" cy="1219306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EA252306-676A-9574-3984-36F2B5FE2936}"/>
              </a:ext>
            </a:extLst>
          </p:cNvPr>
          <p:cNvSpPr txBox="1"/>
          <p:nvPr/>
        </p:nvSpPr>
        <p:spPr>
          <a:xfrm>
            <a:off x="768244" y="1706330"/>
            <a:ext cx="5327756" cy="42473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 dirty="0"/>
              <a:t>class hod : public employee</a:t>
            </a:r>
          </a:p>
          <a:p>
            <a:r>
              <a:rPr lang="en-US" b="1" dirty="0"/>
              <a:t>{</a:t>
            </a:r>
          </a:p>
          <a:p>
            <a:r>
              <a:rPr lang="en-US" b="1" dirty="0"/>
              <a:t>private:</a:t>
            </a:r>
          </a:p>
          <a:p>
            <a:r>
              <a:rPr lang="en-US" b="1" dirty="0"/>
              <a:t>	char dept[20];</a:t>
            </a:r>
          </a:p>
          <a:p>
            <a:r>
              <a:rPr lang="en-US" b="1" dirty="0"/>
              <a:t>public:</a:t>
            </a:r>
          </a:p>
          <a:p>
            <a:r>
              <a:rPr lang="en-US" b="1" dirty="0"/>
              <a:t>	void </a:t>
            </a:r>
            <a:r>
              <a:rPr lang="en-US" b="1" dirty="0" err="1"/>
              <a:t>input_dept</a:t>
            </a:r>
            <a:r>
              <a:rPr lang="en-US" b="1" dirty="0"/>
              <a:t>()</a:t>
            </a:r>
          </a:p>
          <a:p>
            <a:r>
              <a:rPr lang="en-US" b="1" dirty="0"/>
              <a:t>	{</a:t>
            </a:r>
          </a:p>
          <a:p>
            <a:r>
              <a:rPr lang="en-US" b="1" dirty="0"/>
              <a:t>	</a:t>
            </a:r>
            <a:r>
              <a:rPr lang="en-US" b="1" dirty="0" err="1"/>
              <a:t>cout</a:t>
            </a:r>
            <a:r>
              <a:rPr lang="en-US" b="1" dirty="0"/>
              <a:t>&lt;&lt;"enter department \n";</a:t>
            </a:r>
          </a:p>
          <a:p>
            <a:r>
              <a:rPr lang="en-US" b="1" dirty="0"/>
              <a:t>	</a:t>
            </a:r>
            <a:r>
              <a:rPr lang="en-US" b="1" dirty="0" err="1"/>
              <a:t>cin</a:t>
            </a:r>
            <a:r>
              <a:rPr lang="en-US" b="1" dirty="0"/>
              <a:t>&gt;&gt;dept;</a:t>
            </a:r>
          </a:p>
          <a:p>
            <a:r>
              <a:rPr lang="en-US" b="1" dirty="0"/>
              <a:t>	}</a:t>
            </a:r>
          </a:p>
          <a:p>
            <a:r>
              <a:rPr lang="en-US" b="1" dirty="0"/>
              <a:t>	void </a:t>
            </a:r>
            <a:r>
              <a:rPr lang="en-US" b="1" dirty="0" err="1"/>
              <a:t>show_dept</a:t>
            </a:r>
            <a:r>
              <a:rPr lang="en-US" b="1" dirty="0"/>
              <a:t>()</a:t>
            </a:r>
          </a:p>
          <a:p>
            <a:r>
              <a:rPr lang="en-US" b="1" dirty="0"/>
              <a:t>	{</a:t>
            </a:r>
          </a:p>
          <a:p>
            <a:r>
              <a:rPr lang="en-US" b="1" dirty="0"/>
              <a:t>	</a:t>
            </a:r>
            <a:r>
              <a:rPr lang="en-US" b="1" dirty="0" err="1"/>
              <a:t>cout</a:t>
            </a:r>
            <a:r>
              <a:rPr lang="en-US" b="1" dirty="0"/>
              <a:t>&lt;&lt;"department  = "&lt;&lt;dept&lt;&lt;"\n";</a:t>
            </a:r>
          </a:p>
          <a:p>
            <a:r>
              <a:rPr lang="en-US" b="1" dirty="0"/>
              <a:t>	}</a:t>
            </a:r>
          </a:p>
          <a:p>
            <a:r>
              <a:rPr lang="en-US" b="1" dirty="0"/>
              <a:t>};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563E1F33-EEA4-0D7D-CD70-5BD0F82EB522}"/>
              </a:ext>
            </a:extLst>
          </p:cNvPr>
          <p:cNvSpPr txBox="1"/>
          <p:nvPr/>
        </p:nvSpPr>
        <p:spPr>
          <a:xfrm>
            <a:off x="6509475" y="1706330"/>
            <a:ext cx="5437683" cy="42473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 dirty="0"/>
              <a:t>int main()</a:t>
            </a:r>
          </a:p>
          <a:p>
            <a:r>
              <a:rPr lang="en-US" b="1" dirty="0"/>
              <a:t>{</a:t>
            </a:r>
          </a:p>
          <a:p>
            <a:r>
              <a:rPr lang="en-US" b="1" dirty="0"/>
              <a:t>	teacher t1;</a:t>
            </a:r>
          </a:p>
          <a:p>
            <a:r>
              <a:rPr lang="en-US" b="1" dirty="0"/>
              <a:t>	t1.input_emp();</a:t>
            </a:r>
          </a:p>
          <a:p>
            <a:r>
              <a:rPr lang="en-US" b="1" dirty="0"/>
              <a:t>	t1.input_subject();</a:t>
            </a:r>
          </a:p>
          <a:p>
            <a:r>
              <a:rPr lang="en-US" b="1" dirty="0"/>
              <a:t>	t1.show_emp();</a:t>
            </a:r>
          </a:p>
          <a:p>
            <a:r>
              <a:rPr lang="en-US" b="1" dirty="0"/>
              <a:t>	t1.show_subject();</a:t>
            </a:r>
          </a:p>
          <a:p>
            <a:endParaRPr lang="en-US" b="1" dirty="0"/>
          </a:p>
          <a:p>
            <a:r>
              <a:rPr lang="en-US" b="1" dirty="0"/>
              <a:t>	hod  h1;</a:t>
            </a:r>
          </a:p>
          <a:p>
            <a:r>
              <a:rPr lang="en-US" b="1" dirty="0"/>
              <a:t>	h1.input_emp();</a:t>
            </a:r>
          </a:p>
          <a:p>
            <a:r>
              <a:rPr lang="en-US" b="1" dirty="0"/>
              <a:t>	h1.input_dept();</a:t>
            </a:r>
          </a:p>
          <a:p>
            <a:r>
              <a:rPr lang="en-US" b="1" dirty="0"/>
              <a:t>	h1.show_emp();</a:t>
            </a:r>
          </a:p>
          <a:p>
            <a:r>
              <a:rPr lang="en-US" b="1" dirty="0"/>
              <a:t>	h1.show_dept();</a:t>
            </a:r>
          </a:p>
          <a:p>
            <a:r>
              <a:rPr lang="en-US" b="1" dirty="0"/>
              <a:t>return 0;</a:t>
            </a:r>
          </a:p>
          <a:p>
            <a:r>
              <a:rPr lang="en-US" b="1" dirty="0"/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148810804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778BB03-D8A5-4800-7BC7-C72CC0CBABC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C6DE97-733F-128A-2640-840EAFBE62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30226"/>
            <a:ext cx="8380751" cy="774127"/>
          </a:xfrm>
        </p:spPr>
        <p:txBody>
          <a:bodyPr>
            <a:normAutofit fontScale="90000"/>
          </a:bodyPr>
          <a:lstStyle/>
          <a:p>
            <a:r>
              <a:rPr lang="en-US" dirty="0"/>
              <a:t>Multilevel Inheritance </a:t>
            </a:r>
            <a:br>
              <a:rPr lang="en-US" dirty="0"/>
            </a:br>
            <a:r>
              <a:rPr lang="en-US" dirty="0" err="1"/>
              <a:t>Inheritance</a:t>
            </a:r>
            <a:r>
              <a:rPr lang="en-US" dirty="0"/>
              <a:t> with multiple levels.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AA2C6098-A26A-47B2-F512-2C3F1277353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27786" y="97901"/>
            <a:ext cx="1219306" cy="1219306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9E5386EE-53FD-959F-23C7-F68E729EA7D2}"/>
              </a:ext>
            </a:extLst>
          </p:cNvPr>
          <p:cNvSpPr txBox="1"/>
          <p:nvPr/>
        </p:nvSpPr>
        <p:spPr>
          <a:xfrm>
            <a:off x="838200" y="1706330"/>
            <a:ext cx="4590740" cy="42473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 dirty="0"/>
              <a:t>class address</a:t>
            </a:r>
          </a:p>
          <a:p>
            <a:r>
              <a:rPr lang="en-US" b="1" dirty="0"/>
              <a:t>{</a:t>
            </a:r>
          </a:p>
          <a:p>
            <a:r>
              <a:rPr lang="en-US" b="1" dirty="0"/>
              <a:t>private:</a:t>
            </a:r>
          </a:p>
          <a:p>
            <a:r>
              <a:rPr lang="en-US" b="1" dirty="0"/>
              <a:t>	char city[20];</a:t>
            </a:r>
          </a:p>
          <a:p>
            <a:r>
              <a:rPr lang="en-US" b="1" dirty="0"/>
              <a:t>public:</a:t>
            </a:r>
          </a:p>
          <a:p>
            <a:r>
              <a:rPr lang="en-US" b="1" dirty="0"/>
              <a:t>	void </a:t>
            </a:r>
            <a:r>
              <a:rPr lang="en-US" b="1" dirty="0" err="1"/>
              <a:t>input_city</a:t>
            </a:r>
            <a:r>
              <a:rPr lang="en-US" b="1" dirty="0"/>
              <a:t>()</a:t>
            </a:r>
          </a:p>
          <a:p>
            <a:r>
              <a:rPr lang="en-US" b="1" dirty="0"/>
              <a:t>	{</a:t>
            </a:r>
          </a:p>
          <a:p>
            <a:r>
              <a:rPr lang="en-US" b="1" dirty="0"/>
              <a:t>	</a:t>
            </a:r>
            <a:r>
              <a:rPr lang="en-US" b="1" dirty="0" err="1"/>
              <a:t>cout</a:t>
            </a:r>
            <a:r>
              <a:rPr lang="en-US" b="1" dirty="0"/>
              <a:t>&lt;&lt;"enter city \n";</a:t>
            </a:r>
          </a:p>
          <a:p>
            <a:r>
              <a:rPr lang="en-US" b="1" dirty="0"/>
              <a:t>	</a:t>
            </a:r>
            <a:r>
              <a:rPr lang="en-US" b="1" dirty="0" err="1"/>
              <a:t>cin</a:t>
            </a:r>
            <a:r>
              <a:rPr lang="en-US" b="1" dirty="0"/>
              <a:t>&gt;&gt;city;</a:t>
            </a:r>
          </a:p>
          <a:p>
            <a:r>
              <a:rPr lang="en-US" b="1" dirty="0"/>
              <a:t>	}</a:t>
            </a:r>
          </a:p>
          <a:p>
            <a:r>
              <a:rPr lang="en-US" b="1" dirty="0"/>
              <a:t>	void </a:t>
            </a:r>
            <a:r>
              <a:rPr lang="en-US" b="1" dirty="0" err="1"/>
              <a:t>show_city</a:t>
            </a:r>
            <a:r>
              <a:rPr lang="en-US" b="1" dirty="0"/>
              <a:t>()</a:t>
            </a:r>
          </a:p>
          <a:p>
            <a:r>
              <a:rPr lang="en-US" b="1" dirty="0"/>
              <a:t>	{</a:t>
            </a:r>
          </a:p>
          <a:p>
            <a:r>
              <a:rPr lang="en-US" b="1" dirty="0"/>
              <a:t>	</a:t>
            </a:r>
            <a:r>
              <a:rPr lang="en-US" b="1" dirty="0" err="1"/>
              <a:t>cout</a:t>
            </a:r>
            <a:r>
              <a:rPr lang="en-US" b="1" dirty="0"/>
              <a:t>&lt;&lt;“city  = "&lt;&lt;city&lt;&lt;"\n";</a:t>
            </a:r>
          </a:p>
          <a:p>
            <a:r>
              <a:rPr lang="en-US" b="1" dirty="0"/>
              <a:t>	}</a:t>
            </a:r>
          </a:p>
          <a:p>
            <a:r>
              <a:rPr lang="en-US" b="1" dirty="0"/>
              <a:t>};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9997675-BCAE-8203-C3A1-F9A3B048908D}"/>
              </a:ext>
            </a:extLst>
          </p:cNvPr>
          <p:cNvSpPr txBox="1"/>
          <p:nvPr/>
        </p:nvSpPr>
        <p:spPr>
          <a:xfrm>
            <a:off x="7195902" y="1721320"/>
            <a:ext cx="4590740" cy="42473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 dirty="0"/>
              <a:t>class salary : public address</a:t>
            </a:r>
          </a:p>
          <a:p>
            <a:r>
              <a:rPr lang="en-US" b="1" dirty="0"/>
              <a:t>{</a:t>
            </a:r>
          </a:p>
          <a:p>
            <a:r>
              <a:rPr lang="en-US" b="1" dirty="0"/>
              <a:t>private:</a:t>
            </a:r>
          </a:p>
          <a:p>
            <a:r>
              <a:rPr lang="en-US" b="1" dirty="0"/>
              <a:t>	int salary;</a:t>
            </a:r>
          </a:p>
          <a:p>
            <a:r>
              <a:rPr lang="en-US" b="1" dirty="0"/>
              <a:t>public:</a:t>
            </a:r>
          </a:p>
          <a:p>
            <a:r>
              <a:rPr lang="en-US" b="1" dirty="0"/>
              <a:t>	void </a:t>
            </a:r>
            <a:r>
              <a:rPr lang="en-US" b="1" dirty="0" err="1"/>
              <a:t>input_salary</a:t>
            </a:r>
            <a:r>
              <a:rPr lang="en-US" b="1" dirty="0"/>
              <a:t>()</a:t>
            </a:r>
          </a:p>
          <a:p>
            <a:r>
              <a:rPr lang="en-US" b="1" dirty="0"/>
              <a:t>	{</a:t>
            </a:r>
          </a:p>
          <a:p>
            <a:r>
              <a:rPr lang="en-US" b="1" dirty="0"/>
              <a:t>	</a:t>
            </a:r>
            <a:r>
              <a:rPr lang="en-US" b="1" dirty="0" err="1"/>
              <a:t>cout</a:t>
            </a:r>
            <a:r>
              <a:rPr lang="en-US" b="1" dirty="0"/>
              <a:t>&lt;&lt;"enter salary \n";</a:t>
            </a:r>
          </a:p>
          <a:p>
            <a:r>
              <a:rPr lang="en-US" b="1" dirty="0"/>
              <a:t>	</a:t>
            </a:r>
            <a:r>
              <a:rPr lang="en-US" b="1" dirty="0" err="1"/>
              <a:t>cin</a:t>
            </a:r>
            <a:r>
              <a:rPr lang="en-US" b="1" dirty="0"/>
              <a:t>&gt;&gt;salary;</a:t>
            </a:r>
          </a:p>
          <a:p>
            <a:r>
              <a:rPr lang="en-US" b="1" dirty="0"/>
              <a:t>	}</a:t>
            </a:r>
          </a:p>
          <a:p>
            <a:r>
              <a:rPr lang="en-US" b="1" dirty="0"/>
              <a:t>	void </a:t>
            </a:r>
            <a:r>
              <a:rPr lang="en-US" b="1" dirty="0" err="1"/>
              <a:t>show_salary</a:t>
            </a:r>
            <a:r>
              <a:rPr lang="en-US" b="1" dirty="0"/>
              <a:t>()</a:t>
            </a:r>
          </a:p>
          <a:p>
            <a:r>
              <a:rPr lang="en-US" b="1" dirty="0"/>
              <a:t>	{</a:t>
            </a:r>
          </a:p>
          <a:p>
            <a:r>
              <a:rPr lang="en-US" b="1" dirty="0"/>
              <a:t>	</a:t>
            </a:r>
            <a:r>
              <a:rPr lang="en-US" b="1" dirty="0" err="1"/>
              <a:t>cout</a:t>
            </a:r>
            <a:r>
              <a:rPr lang="en-US" b="1" dirty="0"/>
              <a:t>&lt;&lt;“salary  = "&lt;&lt;salary&lt;&lt;"\n";</a:t>
            </a:r>
          </a:p>
          <a:p>
            <a:r>
              <a:rPr lang="en-US" b="1" dirty="0"/>
              <a:t>	}</a:t>
            </a:r>
          </a:p>
          <a:p>
            <a:r>
              <a:rPr lang="en-US" b="1" dirty="0"/>
              <a:t>};</a:t>
            </a:r>
          </a:p>
        </p:txBody>
      </p:sp>
    </p:spTree>
    <p:extLst>
      <p:ext uri="{BB962C8B-B14F-4D97-AF65-F5344CB8AC3E}">
        <p14:creationId xmlns:p14="http://schemas.microsoft.com/office/powerpoint/2010/main" val="17324884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115</TotalTime>
  <Words>1494</Words>
  <Application>Microsoft Office PowerPoint</Application>
  <PresentationFormat>Widescreen</PresentationFormat>
  <Paragraphs>412</Paragraphs>
  <Slides>17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1" baseType="lpstr">
      <vt:lpstr>Arial</vt:lpstr>
      <vt:lpstr>Calibri</vt:lpstr>
      <vt:lpstr>Calibri Light</vt:lpstr>
      <vt:lpstr>Office Theme</vt:lpstr>
      <vt:lpstr>Inheritance in C++</vt:lpstr>
      <vt:lpstr>Inheritance in C++ </vt:lpstr>
      <vt:lpstr>Single Inheritance</vt:lpstr>
      <vt:lpstr>Multiple Inheritance</vt:lpstr>
      <vt:lpstr>Multiple Inheritance </vt:lpstr>
      <vt:lpstr>Multiple Inheritance </vt:lpstr>
      <vt:lpstr>Hierarchical Inheritance One parent class and many child classes.</vt:lpstr>
      <vt:lpstr>Hierarchical Inheritance One parent class and many child classes.</vt:lpstr>
      <vt:lpstr>Multilevel Inheritance  Inheritance with multiple levels.</vt:lpstr>
      <vt:lpstr>Multilevel Inheritance  Inheritance with multiple levels.</vt:lpstr>
      <vt:lpstr>Hybrid Inheritance Ambiguity Error  C++</vt:lpstr>
      <vt:lpstr> Ambiguity Error  </vt:lpstr>
      <vt:lpstr> Ambiguity Error  </vt:lpstr>
      <vt:lpstr>Hybrid Inheritance virtual base classes</vt:lpstr>
      <vt:lpstr>virtual base classes</vt:lpstr>
      <vt:lpstr>Hierarchical Inheritance One parent class and many child classes.</vt:lpstr>
      <vt:lpstr>Hierarchical Inheritance One parent class and many child classes.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Kirtee Shevade</dc:creator>
  <cp:lastModifiedBy>Kirtee Shevade</cp:lastModifiedBy>
  <cp:revision>22</cp:revision>
  <dcterms:created xsi:type="dcterms:W3CDTF">2025-08-08T12:46:33Z</dcterms:created>
  <dcterms:modified xsi:type="dcterms:W3CDTF">2026-04-16T06:03:17Z</dcterms:modified>
</cp:coreProperties>
</file>